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9" r:id="rId4"/>
    <p:sldId id="263" r:id="rId5"/>
    <p:sldId id="264" r:id="rId6"/>
    <p:sldId id="260" r:id="rId7"/>
    <p:sldId id="262" r:id="rId8"/>
    <p:sldId id="268" r:id="rId9"/>
    <p:sldId id="269" r:id="rId10"/>
    <p:sldId id="270" r:id="rId11"/>
    <p:sldId id="271" r:id="rId12"/>
    <p:sldId id="265" r:id="rId13"/>
    <p:sldId id="294" r:id="rId14"/>
    <p:sldId id="298" r:id="rId15"/>
    <p:sldId id="267" r:id="rId16"/>
    <p:sldId id="273" r:id="rId17"/>
    <p:sldId id="274" r:id="rId18"/>
    <p:sldId id="275" r:id="rId19"/>
    <p:sldId id="277" r:id="rId20"/>
    <p:sldId id="276" r:id="rId21"/>
    <p:sldId id="278" r:id="rId22"/>
    <p:sldId id="296" r:id="rId23"/>
    <p:sldId id="279" r:id="rId24"/>
    <p:sldId id="280" r:id="rId25"/>
    <p:sldId id="281" r:id="rId26"/>
    <p:sldId id="282" r:id="rId27"/>
    <p:sldId id="283" r:id="rId28"/>
    <p:sldId id="285" r:id="rId29"/>
    <p:sldId id="286" r:id="rId30"/>
    <p:sldId id="287" r:id="rId31"/>
    <p:sldId id="288" r:id="rId32"/>
    <p:sldId id="291" r:id="rId33"/>
    <p:sldId id="305" r:id="rId34"/>
    <p:sldId id="303" r:id="rId35"/>
    <p:sldId id="304" r:id="rId36"/>
    <p:sldId id="292" r:id="rId37"/>
    <p:sldId id="293" r:id="rId38"/>
    <p:sldId id="289" r:id="rId39"/>
    <p:sldId id="300" r:id="rId40"/>
    <p:sldId id="301" r:id="rId41"/>
    <p:sldId id="290" r:id="rId4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37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ru-R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ru-RU"/>
          </a:p>
        </p:txBody>
      </p:sp>
      <p:sp>
        <p:nvSpPr>
          <p:cNvPr id="4" name="Date Placeholder 3"/>
          <p:cNvSpPr>
            <a:spLocks noGrp="1"/>
          </p:cNvSpPr>
          <p:nvPr>
            <p:ph type="dt" sz="half" idx="10"/>
          </p:nvPr>
        </p:nvSpPr>
        <p:spPr/>
        <p:txBody>
          <a:bodyPr/>
          <a:lstStyle/>
          <a:p>
            <a:fld id="{82D4991F-5BE8-4810-B612-FA64CA079AB1}" type="datetimeFigureOut">
              <a:rPr lang="ru-RU" smtClean="0"/>
              <a:t>21.03.2015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182A4DD-F919-472B-B611-95787B43618A}" type="slidenum">
              <a:rPr lang="ru-RU" smtClean="0"/>
              <a:t>‹#›</a:t>
            </a:fld>
            <a:endParaRPr lang="ru-RU"/>
          </a:p>
        </p:txBody>
      </p:sp>
    </p:spTree>
    <p:extLst>
      <p:ext uri="{BB962C8B-B14F-4D97-AF65-F5344CB8AC3E}">
        <p14:creationId xmlns:p14="http://schemas.microsoft.com/office/powerpoint/2010/main" val="2059552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82D4991F-5BE8-4810-B612-FA64CA079AB1}" type="datetimeFigureOut">
              <a:rPr lang="ru-RU" smtClean="0"/>
              <a:t>21.03.2015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182A4DD-F919-472B-B611-95787B43618A}" type="slidenum">
              <a:rPr lang="ru-RU" smtClean="0"/>
              <a:t>‹#›</a:t>
            </a:fld>
            <a:endParaRPr lang="ru-RU"/>
          </a:p>
        </p:txBody>
      </p:sp>
    </p:spTree>
    <p:extLst>
      <p:ext uri="{BB962C8B-B14F-4D97-AF65-F5344CB8AC3E}">
        <p14:creationId xmlns:p14="http://schemas.microsoft.com/office/powerpoint/2010/main" val="164024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82D4991F-5BE8-4810-B612-FA64CA079AB1}" type="datetimeFigureOut">
              <a:rPr lang="ru-RU" smtClean="0"/>
              <a:t>21.03.2015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182A4DD-F919-472B-B611-95787B43618A}" type="slidenum">
              <a:rPr lang="ru-RU" smtClean="0"/>
              <a:t>‹#›</a:t>
            </a:fld>
            <a:endParaRPr lang="ru-RU"/>
          </a:p>
        </p:txBody>
      </p:sp>
    </p:spTree>
    <p:extLst>
      <p:ext uri="{BB962C8B-B14F-4D97-AF65-F5344CB8AC3E}">
        <p14:creationId xmlns:p14="http://schemas.microsoft.com/office/powerpoint/2010/main" val="2911630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82D4991F-5BE8-4810-B612-FA64CA079AB1}" type="datetimeFigureOut">
              <a:rPr lang="ru-RU" smtClean="0"/>
              <a:t>21.03.2015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182A4DD-F919-472B-B611-95787B43618A}" type="slidenum">
              <a:rPr lang="ru-RU" smtClean="0"/>
              <a:t>‹#›</a:t>
            </a:fld>
            <a:endParaRPr lang="ru-RU"/>
          </a:p>
        </p:txBody>
      </p:sp>
    </p:spTree>
    <p:extLst>
      <p:ext uri="{BB962C8B-B14F-4D97-AF65-F5344CB8AC3E}">
        <p14:creationId xmlns:p14="http://schemas.microsoft.com/office/powerpoint/2010/main" val="3358596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ru-R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D4991F-5BE8-4810-B612-FA64CA079AB1}" type="datetimeFigureOut">
              <a:rPr lang="ru-RU" smtClean="0"/>
              <a:t>21.03.2015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182A4DD-F919-472B-B611-95787B43618A}" type="slidenum">
              <a:rPr lang="ru-RU" smtClean="0"/>
              <a:t>‹#›</a:t>
            </a:fld>
            <a:endParaRPr lang="ru-RU"/>
          </a:p>
        </p:txBody>
      </p:sp>
    </p:spTree>
    <p:extLst>
      <p:ext uri="{BB962C8B-B14F-4D97-AF65-F5344CB8AC3E}">
        <p14:creationId xmlns:p14="http://schemas.microsoft.com/office/powerpoint/2010/main" val="343923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Date Placeholder 4"/>
          <p:cNvSpPr>
            <a:spLocks noGrp="1"/>
          </p:cNvSpPr>
          <p:nvPr>
            <p:ph type="dt" sz="half" idx="10"/>
          </p:nvPr>
        </p:nvSpPr>
        <p:spPr/>
        <p:txBody>
          <a:bodyPr/>
          <a:lstStyle/>
          <a:p>
            <a:fld id="{82D4991F-5BE8-4810-B612-FA64CA079AB1}" type="datetimeFigureOut">
              <a:rPr lang="ru-RU" smtClean="0"/>
              <a:t>21.03.2015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182A4DD-F919-472B-B611-95787B43618A}" type="slidenum">
              <a:rPr lang="ru-RU" smtClean="0"/>
              <a:t>‹#›</a:t>
            </a:fld>
            <a:endParaRPr lang="ru-RU"/>
          </a:p>
        </p:txBody>
      </p:sp>
    </p:spTree>
    <p:extLst>
      <p:ext uri="{BB962C8B-B14F-4D97-AF65-F5344CB8AC3E}">
        <p14:creationId xmlns:p14="http://schemas.microsoft.com/office/powerpoint/2010/main" val="3599303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ru-R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Date Placeholder 6"/>
          <p:cNvSpPr>
            <a:spLocks noGrp="1"/>
          </p:cNvSpPr>
          <p:nvPr>
            <p:ph type="dt" sz="half" idx="10"/>
          </p:nvPr>
        </p:nvSpPr>
        <p:spPr/>
        <p:txBody>
          <a:bodyPr/>
          <a:lstStyle/>
          <a:p>
            <a:fld id="{82D4991F-5BE8-4810-B612-FA64CA079AB1}" type="datetimeFigureOut">
              <a:rPr lang="ru-RU" smtClean="0"/>
              <a:t>21.03.2015</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9182A4DD-F919-472B-B611-95787B43618A}" type="slidenum">
              <a:rPr lang="ru-RU" smtClean="0"/>
              <a:t>‹#›</a:t>
            </a:fld>
            <a:endParaRPr lang="ru-RU"/>
          </a:p>
        </p:txBody>
      </p:sp>
    </p:spTree>
    <p:extLst>
      <p:ext uri="{BB962C8B-B14F-4D97-AF65-F5344CB8AC3E}">
        <p14:creationId xmlns:p14="http://schemas.microsoft.com/office/powerpoint/2010/main" val="926157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Date Placeholder 2"/>
          <p:cNvSpPr>
            <a:spLocks noGrp="1"/>
          </p:cNvSpPr>
          <p:nvPr>
            <p:ph type="dt" sz="half" idx="10"/>
          </p:nvPr>
        </p:nvSpPr>
        <p:spPr/>
        <p:txBody>
          <a:bodyPr/>
          <a:lstStyle/>
          <a:p>
            <a:fld id="{82D4991F-5BE8-4810-B612-FA64CA079AB1}" type="datetimeFigureOut">
              <a:rPr lang="ru-RU" smtClean="0"/>
              <a:t>21.03.2015</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9182A4DD-F919-472B-B611-95787B43618A}" type="slidenum">
              <a:rPr lang="ru-RU" smtClean="0"/>
              <a:t>‹#›</a:t>
            </a:fld>
            <a:endParaRPr lang="ru-RU"/>
          </a:p>
        </p:txBody>
      </p:sp>
    </p:spTree>
    <p:extLst>
      <p:ext uri="{BB962C8B-B14F-4D97-AF65-F5344CB8AC3E}">
        <p14:creationId xmlns:p14="http://schemas.microsoft.com/office/powerpoint/2010/main" val="2530302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D4991F-5BE8-4810-B612-FA64CA079AB1}" type="datetimeFigureOut">
              <a:rPr lang="ru-RU" smtClean="0"/>
              <a:t>21.03.2015</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9182A4DD-F919-472B-B611-95787B43618A}" type="slidenum">
              <a:rPr lang="ru-RU" smtClean="0"/>
              <a:t>‹#›</a:t>
            </a:fld>
            <a:endParaRPr lang="ru-RU"/>
          </a:p>
        </p:txBody>
      </p:sp>
    </p:spTree>
    <p:extLst>
      <p:ext uri="{BB962C8B-B14F-4D97-AF65-F5344CB8AC3E}">
        <p14:creationId xmlns:p14="http://schemas.microsoft.com/office/powerpoint/2010/main" val="2839313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ru-R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D4991F-5BE8-4810-B612-FA64CA079AB1}" type="datetimeFigureOut">
              <a:rPr lang="ru-RU" smtClean="0"/>
              <a:t>21.03.2015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182A4DD-F919-472B-B611-95787B43618A}" type="slidenum">
              <a:rPr lang="ru-RU" smtClean="0"/>
              <a:t>‹#›</a:t>
            </a:fld>
            <a:endParaRPr lang="ru-RU"/>
          </a:p>
        </p:txBody>
      </p:sp>
    </p:spTree>
    <p:extLst>
      <p:ext uri="{BB962C8B-B14F-4D97-AF65-F5344CB8AC3E}">
        <p14:creationId xmlns:p14="http://schemas.microsoft.com/office/powerpoint/2010/main" val="1101059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ru-R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D4991F-5BE8-4810-B612-FA64CA079AB1}" type="datetimeFigureOut">
              <a:rPr lang="ru-RU" smtClean="0"/>
              <a:t>21.03.2015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182A4DD-F919-472B-B611-95787B43618A}" type="slidenum">
              <a:rPr lang="ru-RU" smtClean="0"/>
              <a:t>‹#›</a:t>
            </a:fld>
            <a:endParaRPr lang="ru-RU"/>
          </a:p>
        </p:txBody>
      </p:sp>
    </p:spTree>
    <p:extLst>
      <p:ext uri="{BB962C8B-B14F-4D97-AF65-F5344CB8AC3E}">
        <p14:creationId xmlns:p14="http://schemas.microsoft.com/office/powerpoint/2010/main" val="217789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D4991F-5BE8-4810-B612-FA64CA079AB1}" type="datetimeFigureOut">
              <a:rPr lang="ru-RU" smtClean="0"/>
              <a:t>21.03.2015</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82A4DD-F919-472B-B611-95787B43618A}" type="slidenum">
              <a:rPr lang="ru-RU" smtClean="0"/>
              <a:t>‹#›</a:t>
            </a:fld>
            <a:endParaRPr lang="ru-RU"/>
          </a:p>
        </p:txBody>
      </p:sp>
    </p:spTree>
    <p:extLst>
      <p:ext uri="{BB962C8B-B14F-4D97-AF65-F5344CB8AC3E}">
        <p14:creationId xmlns:p14="http://schemas.microsoft.com/office/powerpoint/2010/main" val="1811459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evolutionoftheweb.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evolutionoftheweb.com/"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hyperlink" Target="http://www.evolutionoftheweb.com/" TargetMode="Externa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1.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gif"/><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evolutionoftheweb.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evolutionoftheweb.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092"/>
            <a:ext cx="12192000" cy="68580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612" y="323661"/>
            <a:ext cx="1167426" cy="625382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26981" y="0"/>
            <a:ext cx="1141064" cy="6858000"/>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3455" y="323661"/>
            <a:ext cx="2724918" cy="4270257"/>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20917" y="5483887"/>
            <a:ext cx="6550165" cy="9144"/>
          </a:xfrm>
          <a:prstGeom prst="rect">
            <a:avLst/>
          </a:prstGeom>
        </p:spPr>
      </p:pic>
      <p:sp>
        <p:nvSpPr>
          <p:cNvPr id="19" name="Title 6"/>
          <p:cNvSpPr txBox="1">
            <a:spLocks/>
          </p:cNvSpPr>
          <p:nvPr/>
        </p:nvSpPr>
        <p:spPr>
          <a:xfrm>
            <a:off x="2718486" y="4992506"/>
            <a:ext cx="1083273" cy="50052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000" b="1" dirty="0" smtClean="0"/>
              <a:t>Спикер:</a:t>
            </a:r>
            <a:endParaRPr lang="ru-RU" sz="2000" b="1" dirty="0"/>
          </a:p>
        </p:txBody>
      </p:sp>
      <p:sp>
        <p:nvSpPr>
          <p:cNvPr id="22" name="Title 6"/>
          <p:cNvSpPr txBox="1">
            <a:spLocks/>
          </p:cNvSpPr>
          <p:nvPr/>
        </p:nvSpPr>
        <p:spPr>
          <a:xfrm>
            <a:off x="2747316" y="5573274"/>
            <a:ext cx="2222998" cy="50052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000" b="1" dirty="0" smtClean="0"/>
              <a:t>Тема презентации:</a:t>
            </a:r>
            <a:endParaRPr lang="ru-RU" sz="2000" b="1" dirty="0"/>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20917" y="6060536"/>
            <a:ext cx="6550165" cy="9144"/>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33271" y="6558927"/>
            <a:ext cx="6550165" cy="9144"/>
          </a:xfrm>
          <a:prstGeom prst="rect">
            <a:avLst/>
          </a:prstGeom>
        </p:spPr>
      </p:pic>
      <p:sp>
        <p:nvSpPr>
          <p:cNvPr id="25" name="Title 6"/>
          <p:cNvSpPr txBox="1">
            <a:spLocks/>
          </p:cNvSpPr>
          <p:nvPr/>
        </p:nvSpPr>
        <p:spPr>
          <a:xfrm>
            <a:off x="3715264" y="4996628"/>
            <a:ext cx="2783485" cy="50052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000" dirty="0" smtClean="0"/>
              <a:t>Кашеверов Александр</a:t>
            </a:r>
            <a:endParaRPr lang="ru-RU" sz="2000" dirty="0"/>
          </a:p>
        </p:txBody>
      </p:sp>
      <p:sp>
        <p:nvSpPr>
          <p:cNvPr id="26" name="Title 6"/>
          <p:cNvSpPr txBox="1">
            <a:spLocks/>
          </p:cNvSpPr>
          <p:nvPr/>
        </p:nvSpPr>
        <p:spPr>
          <a:xfrm>
            <a:off x="4897394" y="5577837"/>
            <a:ext cx="5390762" cy="50052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000" dirty="0"/>
              <a:t>Пара слов о веб </a:t>
            </a:r>
            <a:r>
              <a:rPr lang="ru-RU" sz="2000" dirty="0" smtClean="0"/>
              <a:t>– приложениях</a:t>
            </a:r>
            <a:r>
              <a:rPr lang="en-US" sz="2000" dirty="0" smtClean="0"/>
              <a:t> </a:t>
            </a:r>
            <a:r>
              <a:rPr lang="ru-RU" sz="2000" dirty="0" smtClean="0"/>
              <a:t>и</a:t>
            </a:r>
            <a:endParaRPr lang="ru-RU" sz="2000" dirty="0"/>
          </a:p>
        </p:txBody>
      </p:sp>
      <p:sp>
        <p:nvSpPr>
          <p:cNvPr id="27" name="Title 6"/>
          <p:cNvSpPr txBox="1">
            <a:spLocks/>
          </p:cNvSpPr>
          <p:nvPr/>
        </p:nvSpPr>
        <p:spPr>
          <a:xfrm>
            <a:off x="2817341" y="6076371"/>
            <a:ext cx="5390762" cy="50052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u-RU" sz="2000" dirty="0" smtClean="0"/>
              <a:t>что </a:t>
            </a:r>
            <a:r>
              <a:rPr lang="ru-RU" sz="2000" dirty="0"/>
              <a:t>такое Gulp</a:t>
            </a:r>
          </a:p>
        </p:txBody>
      </p:sp>
    </p:spTree>
    <p:extLst>
      <p:ext uri="{BB962C8B-B14F-4D97-AF65-F5344CB8AC3E}">
        <p14:creationId xmlns:p14="http://schemas.microsoft.com/office/powerpoint/2010/main" val="34040377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hlinkClick r:id="rId2"/>
              </a:rPr>
              <a:t>evolutionoftheweb.com</a:t>
            </a:r>
            <a:endParaRPr lang="ru-RU"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41210" r="24013" b="16103"/>
          <a:stretch/>
        </p:blipFill>
        <p:spPr>
          <a:xfrm>
            <a:off x="2395242" y="1140493"/>
            <a:ext cx="7401516" cy="5721602"/>
          </a:xfrm>
          <a:prstGeom prst="rect">
            <a:avLst/>
          </a:prstGeom>
        </p:spPr>
      </p:pic>
    </p:spTree>
    <p:extLst>
      <p:ext uri="{BB962C8B-B14F-4D97-AF65-F5344CB8AC3E}">
        <p14:creationId xmlns:p14="http://schemas.microsoft.com/office/powerpoint/2010/main" val="1372362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75987"/>
          <a:stretch/>
        </p:blipFill>
        <p:spPr>
          <a:xfrm>
            <a:off x="3509875" y="49655"/>
            <a:ext cx="5083867" cy="6784069"/>
          </a:xfrm>
          <a:prstGeom prst="rect">
            <a:avLst/>
          </a:prstGeom>
        </p:spPr>
      </p:pic>
      <p:sp>
        <p:nvSpPr>
          <p:cNvPr id="3" name="Title 1"/>
          <p:cNvSpPr>
            <a:spLocks noGrp="1"/>
          </p:cNvSpPr>
          <p:nvPr>
            <p:ph type="title"/>
          </p:nvPr>
        </p:nvSpPr>
        <p:spPr>
          <a:xfrm>
            <a:off x="838200" y="0"/>
            <a:ext cx="10515600" cy="1325563"/>
          </a:xfrm>
        </p:spPr>
        <p:txBody>
          <a:bodyPr>
            <a:normAutofit/>
          </a:bodyPr>
          <a:lstStyle/>
          <a:p>
            <a:r>
              <a:rPr lang="en-US" sz="2000" dirty="0">
                <a:hlinkClick r:id="rId3"/>
              </a:rPr>
              <a:t>evolutionoftheweb.com</a:t>
            </a:r>
            <a:endParaRPr lang="ru-RU" sz="2000" dirty="0"/>
          </a:p>
        </p:txBody>
      </p:sp>
    </p:spTree>
    <p:extLst>
      <p:ext uri="{BB962C8B-B14F-4D97-AF65-F5344CB8AC3E}">
        <p14:creationId xmlns:p14="http://schemas.microsoft.com/office/powerpoint/2010/main" val="30552923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cs typeface="Arial" panose="020B0604020202020204" pitchFamily="34" charset="0"/>
              </a:rPr>
              <a:t>Много умных слов	</a:t>
            </a:r>
            <a:endParaRPr lang="ru-RU" sz="2000" dirty="0"/>
          </a:p>
        </p:txBody>
      </p:sp>
      <p:sp>
        <p:nvSpPr>
          <p:cNvPr id="9" name="TextBox 8"/>
          <p:cNvSpPr txBox="1"/>
          <p:nvPr/>
        </p:nvSpPr>
        <p:spPr>
          <a:xfrm>
            <a:off x="4168254" y="5657453"/>
            <a:ext cx="744114" cy="369332"/>
          </a:xfrm>
          <a:prstGeom prst="rect">
            <a:avLst/>
          </a:prstGeom>
          <a:noFill/>
        </p:spPr>
        <p:txBody>
          <a:bodyPr wrap="none" rtlCol="0">
            <a:spAutoFit/>
          </a:bodyPr>
          <a:lstStyle/>
          <a:p>
            <a:r>
              <a:rPr lang="en-US" b="1" dirty="0" smtClean="0">
                <a:solidFill>
                  <a:srgbClr val="FF0000"/>
                </a:solidFill>
              </a:rPr>
              <a:t>HTML</a:t>
            </a:r>
            <a:endParaRPr lang="ru-RU" b="1" dirty="0">
              <a:solidFill>
                <a:srgbClr val="FF0000"/>
              </a:solidFill>
            </a:endParaRPr>
          </a:p>
        </p:txBody>
      </p:sp>
      <p:sp>
        <p:nvSpPr>
          <p:cNvPr id="10" name="TextBox 9"/>
          <p:cNvSpPr txBox="1"/>
          <p:nvPr/>
        </p:nvSpPr>
        <p:spPr>
          <a:xfrm>
            <a:off x="3147128" y="3603733"/>
            <a:ext cx="524503" cy="369332"/>
          </a:xfrm>
          <a:prstGeom prst="rect">
            <a:avLst/>
          </a:prstGeom>
          <a:noFill/>
        </p:spPr>
        <p:txBody>
          <a:bodyPr wrap="none" rtlCol="0">
            <a:spAutoFit/>
          </a:bodyPr>
          <a:lstStyle/>
          <a:p>
            <a:r>
              <a:rPr lang="en-US" b="1" dirty="0" smtClean="0">
                <a:solidFill>
                  <a:srgbClr val="FF0000"/>
                </a:solidFill>
              </a:rPr>
              <a:t>CSS</a:t>
            </a:r>
            <a:endParaRPr lang="ru-RU" b="1" dirty="0">
              <a:solidFill>
                <a:srgbClr val="FF0000"/>
              </a:solidFill>
            </a:endParaRPr>
          </a:p>
        </p:txBody>
      </p:sp>
      <p:sp>
        <p:nvSpPr>
          <p:cNvPr id="13" name="TextBox 12"/>
          <p:cNvSpPr txBox="1"/>
          <p:nvPr/>
        </p:nvSpPr>
        <p:spPr>
          <a:xfrm>
            <a:off x="8568642" y="3784015"/>
            <a:ext cx="1137299" cy="369332"/>
          </a:xfrm>
          <a:prstGeom prst="rect">
            <a:avLst/>
          </a:prstGeom>
          <a:noFill/>
        </p:spPr>
        <p:txBody>
          <a:bodyPr wrap="none" rtlCol="0">
            <a:spAutoFit/>
          </a:bodyPr>
          <a:lstStyle/>
          <a:p>
            <a:r>
              <a:rPr lang="en-US" b="1" dirty="0" smtClean="0">
                <a:solidFill>
                  <a:srgbClr val="FF0000"/>
                </a:solidFill>
              </a:rPr>
              <a:t>JavaScript</a:t>
            </a:r>
            <a:endParaRPr lang="ru-RU" b="1" dirty="0">
              <a:solidFill>
                <a:srgbClr val="FF0000"/>
              </a:solidFill>
            </a:endParaRPr>
          </a:p>
        </p:txBody>
      </p:sp>
      <p:sp>
        <p:nvSpPr>
          <p:cNvPr id="14" name="TextBox 13"/>
          <p:cNvSpPr txBox="1"/>
          <p:nvPr/>
        </p:nvSpPr>
        <p:spPr>
          <a:xfrm>
            <a:off x="3206278" y="5276144"/>
            <a:ext cx="817403" cy="369332"/>
          </a:xfrm>
          <a:prstGeom prst="rect">
            <a:avLst/>
          </a:prstGeom>
          <a:noFill/>
        </p:spPr>
        <p:txBody>
          <a:bodyPr wrap="none" rtlCol="0">
            <a:spAutoFit/>
          </a:bodyPr>
          <a:lstStyle/>
          <a:p>
            <a:r>
              <a:rPr lang="en-US" dirty="0" smtClean="0"/>
              <a:t>jQuery</a:t>
            </a:r>
            <a:endParaRPr lang="ru-RU" dirty="0"/>
          </a:p>
        </p:txBody>
      </p:sp>
      <p:sp>
        <p:nvSpPr>
          <p:cNvPr id="15" name="TextBox 14"/>
          <p:cNvSpPr txBox="1"/>
          <p:nvPr/>
        </p:nvSpPr>
        <p:spPr>
          <a:xfrm>
            <a:off x="7160108" y="5546631"/>
            <a:ext cx="636713" cy="369332"/>
          </a:xfrm>
          <a:prstGeom prst="rect">
            <a:avLst/>
          </a:prstGeom>
          <a:noFill/>
        </p:spPr>
        <p:txBody>
          <a:bodyPr wrap="none" rtlCol="0">
            <a:spAutoFit/>
          </a:bodyPr>
          <a:lstStyle/>
          <a:p>
            <a:r>
              <a:rPr lang="en-US" dirty="0" smtClean="0"/>
              <a:t>CSS3</a:t>
            </a:r>
            <a:endParaRPr lang="ru-RU" dirty="0"/>
          </a:p>
        </p:txBody>
      </p:sp>
      <p:sp>
        <p:nvSpPr>
          <p:cNvPr id="16" name="TextBox 15"/>
          <p:cNvSpPr txBox="1"/>
          <p:nvPr/>
        </p:nvSpPr>
        <p:spPr>
          <a:xfrm>
            <a:off x="8668633" y="4992633"/>
            <a:ext cx="853119" cy="369332"/>
          </a:xfrm>
          <a:prstGeom prst="rect">
            <a:avLst/>
          </a:prstGeom>
          <a:noFill/>
        </p:spPr>
        <p:txBody>
          <a:bodyPr wrap="none" rtlCol="0">
            <a:spAutoFit/>
          </a:bodyPr>
          <a:lstStyle/>
          <a:p>
            <a:r>
              <a:rPr lang="en-US" dirty="0" smtClean="0"/>
              <a:t>HTML5</a:t>
            </a:r>
            <a:endParaRPr lang="ru-RU" dirty="0"/>
          </a:p>
        </p:txBody>
      </p:sp>
      <p:sp>
        <p:nvSpPr>
          <p:cNvPr id="17" name="TextBox 16"/>
          <p:cNvSpPr txBox="1"/>
          <p:nvPr/>
        </p:nvSpPr>
        <p:spPr>
          <a:xfrm>
            <a:off x="7016872" y="3827283"/>
            <a:ext cx="557653" cy="369332"/>
          </a:xfrm>
          <a:prstGeom prst="rect">
            <a:avLst/>
          </a:prstGeom>
          <a:noFill/>
        </p:spPr>
        <p:txBody>
          <a:bodyPr wrap="none" rtlCol="0">
            <a:spAutoFit/>
          </a:bodyPr>
          <a:lstStyle/>
          <a:p>
            <a:r>
              <a:rPr lang="en-US" dirty="0" err="1" smtClean="0"/>
              <a:t>ajax</a:t>
            </a:r>
            <a:endParaRPr lang="ru-RU" dirty="0"/>
          </a:p>
        </p:txBody>
      </p:sp>
      <p:sp>
        <p:nvSpPr>
          <p:cNvPr id="18" name="TextBox 17"/>
          <p:cNvSpPr txBox="1"/>
          <p:nvPr/>
        </p:nvSpPr>
        <p:spPr>
          <a:xfrm>
            <a:off x="5782379" y="4166191"/>
            <a:ext cx="1103187" cy="369332"/>
          </a:xfrm>
          <a:prstGeom prst="rect">
            <a:avLst/>
          </a:prstGeom>
          <a:noFill/>
        </p:spPr>
        <p:txBody>
          <a:bodyPr wrap="none" rtlCol="0">
            <a:spAutoFit/>
          </a:bodyPr>
          <a:lstStyle/>
          <a:p>
            <a:r>
              <a:rPr lang="en-US" dirty="0" smtClean="0"/>
              <a:t>Backbone</a:t>
            </a:r>
            <a:endParaRPr lang="ru-RU" dirty="0"/>
          </a:p>
        </p:txBody>
      </p:sp>
      <p:sp>
        <p:nvSpPr>
          <p:cNvPr id="19" name="TextBox 18"/>
          <p:cNvSpPr txBox="1"/>
          <p:nvPr/>
        </p:nvSpPr>
        <p:spPr>
          <a:xfrm>
            <a:off x="7866383" y="4155965"/>
            <a:ext cx="354584" cy="369332"/>
          </a:xfrm>
          <a:prstGeom prst="rect">
            <a:avLst/>
          </a:prstGeom>
          <a:noFill/>
        </p:spPr>
        <p:txBody>
          <a:bodyPr wrap="none" rtlCol="0">
            <a:spAutoFit/>
          </a:bodyPr>
          <a:lstStyle/>
          <a:p>
            <a:r>
              <a:rPr lang="en-US" dirty="0" smtClean="0"/>
              <a:t>IE</a:t>
            </a:r>
            <a:endParaRPr lang="ru-RU" dirty="0"/>
          </a:p>
        </p:txBody>
      </p:sp>
      <p:sp>
        <p:nvSpPr>
          <p:cNvPr id="20" name="TextBox 19"/>
          <p:cNvSpPr txBox="1"/>
          <p:nvPr/>
        </p:nvSpPr>
        <p:spPr>
          <a:xfrm>
            <a:off x="4840307" y="4160073"/>
            <a:ext cx="481029" cy="369332"/>
          </a:xfrm>
          <a:prstGeom prst="rect">
            <a:avLst/>
          </a:prstGeom>
          <a:noFill/>
        </p:spPr>
        <p:txBody>
          <a:bodyPr wrap="none" rtlCol="0">
            <a:spAutoFit/>
          </a:bodyPr>
          <a:lstStyle/>
          <a:p>
            <a:r>
              <a:rPr lang="en-US" dirty="0" err="1" smtClean="0"/>
              <a:t>svg</a:t>
            </a:r>
            <a:endParaRPr lang="ru-RU" dirty="0"/>
          </a:p>
        </p:txBody>
      </p:sp>
      <p:sp>
        <p:nvSpPr>
          <p:cNvPr id="22" name="TextBox 21"/>
          <p:cNvSpPr txBox="1"/>
          <p:nvPr/>
        </p:nvSpPr>
        <p:spPr>
          <a:xfrm>
            <a:off x="5275746" y="4714071"/>
            <a:ext cx="948529" cy="369332"/>
          </a:xfrm>
          <a:prstGeom prst="rect">
            <a:avLst/>
          </a:prstGeom>
          <a:noFill/>
        </p:spPr>
        <p:txBody>
          <a:bodyPr wrap="none" rtlCol="0">
            <a:spAutoFit/>
          </a:bodyPr>
          <a:lstStyle/>
          <a:p>
            <a:r>
              <a:rPr lang="en-US" dirty="0" smtClean="0"/>
              <a:t>Angular</a:t>
            </a:r>
            <a:endParaRPr lang="ru-RU" dirty="0"/>
          </a:p>
        </p:txBody>
      </p:sp>
      <p:sp>
        <p:nvSpPr>
          <p:cNvPr id="23" name="TextBox 22"/>
          <p:cNvSpPr txBox="1"/>
          <p:nvPr/>
        </p:nvSpPr>
        <p:spPr>
          <a:xfrm>
            <a:off x="3930602" y="3767093"/>
            <a:ext cx="1819409" cy="369332"/>
          </a:xfrm>
          <a:prstGeom prst="rect">
            <a:avLst/>
          </a:prstGeom>
          <a:noFill/>
        </p:spPr>
        <p:txBody>
          <a:bodyPr wrap="none" rtlCol="0">
            <a:spAutoFit/>
          </a:bodyPr>
          <a:lstStyle/>
          <a:p>
            <a:r>
              <a:rPr lang="en-US" dirty="0" smtClean="0"/>
              <a:t>Twitter Bootstrap</a:t>
            </a:r>
            <a:endParaRPr lang="ru-RU" dirty="0"/>
          </a:p>
        </p:txBody>
      </p:sp>
      <p:sp>
        <p:nvSpPr>
          <p:cNvPr id="24" name="TextBox 23"/>
          <p:cNvSpPr txBox="1"/>
          <p:nvPr/>
        </p:nvSpPr>
        <p:spPr>
          <a:xfrm>
            <a:off x="3433186" y="4689027"/>
            <a:ext cx="1382366" cy="369332"/>
          </a:xfrm>
          <a:prstGeom prst="rect">
            <a:avLst/>
          </a:prstGeom>
          <a:noFill/>
        </p:spPr>
        <p:txBody>
          <a:bodyPr wrap="none" rtlCol="0">
            <a:spAutoFit/>
          </a:bodyPr>
          <a:lstStyle/>
          <a:p>
            <a:r>
              <a:rPr lang="en-US" dirty="0" err="1" smtClean="0"/>
              <a:t>WebStorage</a:t>
            </a:r>
            <a:endParaRPr lang="ru-RU" dirty="0"/>
          </a:p>
        </p:txBody>
      </p:sp>
      <p:sp>
        <p:nvSpPr>
          <p:cNvPr id="25" name="TextBox 24"/>
          <p:cNvSpPr txBox="1"/>
          <p:nvPr/>
        </p:nvSpPr>
        <p:spPr>
          <a:xfrm>
            <a:off x="6236363" y="5731297"/>
            <a:ext cx="646331" cy="369332"/>
          </a:xfrm>
          <a:prstGeom prst="rect">
            <a:avLst/>
          </a:prstGeom>
          <a:noFill/>
        </p:spPr>
        <p:txBody>
          <a:bodyPr wrap="none" rtlCol="0">
            <a:spAutoFit/>
          </a:bodyPr>
          <a:lstStyle/>
          <a:p>
            <a:r>
              <a:rPr lang="en-US" dirty="0" smtClean="0"/>
              <a:t>D3.js</a:t>
            </a:r>
            <a:endParaRPr lang="ru-RU" dirty="0"/>
          </a:p>
        </p:txBody>
      </p:sp>
      <p:sp>
        <p:nvSpPr>
          <p:cNvPr id="26" name="TextBox 25"/>
          <p:cNvSpPr txBox="1"/>
          <p:nvPr/>
        </p:nvSpPr>
        <p:spPr>
          <a:xfrm>
            <a:off x="6677157" y="4529405"/>
            <a:ext cx="1119665" cy="369332"/>
          </a:xfrm>
          <a:prstGeom prst="rect">
            <a:avLst/>
          </a:prstGeom>
          <a:noFill/>
        </p:spPr>
        <p:txBody>
          <a:bodyPr wrap="none" rtlCol="0">
            <a:spAutoFit/>
          </a:bodyPr>
          <a:lstStyle/>
          <a:p>
            <a:r>
              <a:rPr lang="en-US" dirty="0" smtClean="0"/>
              <a:t>prototype</a:t>
            </a:r>
            <a:endParaRPr lang="ru-RU" dirty="0"/>
          </a:p>
        </p:txBody>
      </p:sp>
      <p:sp>
        <p:nvSpPr>
          <p:cNvPr id="27" name="TextBox 26"/>
          <p:cNvSpPr txBox="1"/>
          <p:nvPr/>
        </p:nvSpPr>
        <p:spPr>
          <a:xfrm>
            <a:off x="8120046" y="5657453"/>
            <a:ext cx="1073692" cy="369332"/>
          </a:xfrm>
          <a:prstGeom prst="rect">
            <a:avLst/>
          </a:prstGeom>
          <a:noFill/>
        </p:spPr>
        <p:txBody>
          <a:bodyPr wrap="none" rtlCol="0">
            <a:spAutoFit/>
          </a:bodyPr>
          <a:lstStyle/>
          <a:p>
            <a:r>
              <a:rPr lang="en-US" dirty="0" err="1" smtClean="0"/>
              <a:t>mootools</a:t>
            </a:r>
            <a:endParaRPr lang="ru-RU" dirty="0"/>
          </a:p>
        </p:txBody>
      </p:sp>
      <p:sp>
        <p:nvSpPr>
          <p:cNvPr id="29" name="TextBox 28"/>
          <p:cNvSpPr txBox="1"/>
          <p:nvPr/>
        </p:nvSpPr>
        <p:spPr>
          <a:xfrm>
            <a:off x="8679855" y="4344739"/>
            <a:ext cx="841897" cy="369332"/>
          </a:xfrm>
          <a:prstGeom prst="rect">
            <a:avLst/>
          </a:prstGeom>
          <a:noFill/>
        </p:spPr>
        <p:txBody>
          <a:bodyPr wrap="none" rtlCol="0">
            <a:spAutoFit/>
          </a:bodyPr>
          <a:lstStyle/>
          <a:p>
            <a:r>
              <a:rPr lang="en-US" dirty="0" err="1" smtClean="0"/>
              <a:t>sencha</a:t>
            </a:r>
            <a:endParaRPr lang="ru-RU" dirty="0"/>
          </a:p>
        </p:txBody>
      </p:sp>
      <p:sp>
        <p:nvSpPr>
          <p:cNvPr id="30" name="TextBox 29"/>
          <p:cNvSpPr txBox="1"/>
          <p:nvPr/>
        </p:nvSpPr>
        <p:spPr>
          <a:xfrm>
            <a:off x="6620076" y="4979157"/>
            <a:ext cx="1870577" cy="369332"/>
          </a:xfrm>
          <a:prstGeom prst="rect">
            <a:avLst/>
          </a:prstGeom>
          <a:noFill/>
        </p:spPr>
        <p:txBody>
          <a:bodyPr wrap="none" rtlCol="0">
            <a:spAutoFit/>
          </a:bodyPr>
          <a:lstStyle/>
          <a:p>
            <a:r>
              <a:rPr lang="en-US" dirty="0" smtClean="0"/>
              <a:t>Responsive layout</a:t>
            </a:r>
            <a:endParaRPr lang="ru-RU" dirty="0"/>
          </a:p>
        </p:txBody>
      </p:sp>
      <p:pic>
        <p:nvPicPr>
          <p:cNvPr id="31" name="Picture 2" descr="C:\Users\Kashesandr\Desktop\browsers.png"/>
          <p:cNvPicPr>
            <a:picLocks noChangeAspect="1" noChangeArrowheads="1"/>
          </p:cNvPicPr>
          <p:nvPr/>
        </p:nvPicPr>
        <p:blipFill rotWithShape="1">
          <a:blip r:embed="rId5">
            <a:extLst>
              <a:ext uri="{28A0092B-C50C-407E-A947-70E740481C1C}">
                <a14:useLocalDpi xmlns:a14="http://schemas.microsoft.com/office/drawing/2010/main" val="0"/>
              </a:ext>
            </a:extLst>
          </a:blip>
          <a:srcRect l="9336" t="20849" r="10265" b="22190"/>
          <a:stretch/>
        </p:blipFill>
        <p:spPr bwMode="auto">
          <a:xfrm>
            <a:off x="3258981" y="1340768"/>
            <a:ext cx="5918704" cy="20966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3124757" y="4204305"/>
            <a:ext cx="1308435" cy="369332"/>
          </a:xfrm>
          <a:prstGeom prst="rect">
            <a:avLst/>
          </a:prstGeom>
          <a:noFill/>
        </p:spPr>
        <p:txBody>
          <a:bodyPr wrap="none" rtlCol="0">
            <a:spAutoFit/>
          </a:bodyPr>
          <a:lstStyle/>
          <a:p>
            <a:r>
              <a:rPr lang="en-US" dirty="0" err="1" smtClean="0"/>
              <a:t>WebWorker</a:t>
            </a:r>
            <a:endParaRPr lang="en-US" dirty="0"/>
          </a:p>
        </p:txBody>
      </p:sp>
      <p:sp>
        <p:nvSpPr>
          <p:cNvPr id="33" name="TextBox 32"/>
          <p:cNvSpPr txBox="1"/>
          <p:nvPr/>
        </p:nvSpPr>
        <p:spPr>
          <a:xfrm>
            <a:off x="4426740" y="5128416"/>
            <a:ext cx="914033" cy="369332"/>
          </a:xfrm>
          <a:prstGeom prst="rect">
            <a:avLst/>
          </a:prstGeom>
          <a:noFill/>
        </p:spPr>
        <p:txBody>
          <a:bodyPr wrap="none" rtlCol="0">
            <a:spAutoFit/>
          </a:bodyPr>
          <a:lstStyle/>
          <a:p>
            <a:r>
              <a:rPr lang="en-US" dirty="0" smtClean="0"/>
              <a:t>Cookies</a:t>
            </a:r>
            <a:endParaRPr lang="en-US" dirty="0"/>
          </a:p>
        </p:txBody>
      </p:sp>
      <p:sp>
        <p:nvSpPr>
          <p:cNvPr id="2" name="TextBox 1"/>
          <p:cNvSpPr txBox="1"/>
          <p:nvPr/>
        </p:nvSpPr>
        <p:spPr>
          <a:xfrm>
            <a:off x="2497662" y="3936370"/>
            <a:ext cx="627095" cy="369332"/>
          </a:xfrm>
          <a:prstGeom prst="rect">
            <a:avLst/>
          </a:prstGeom>
          <a:noFill/>
        </p:spPr>
        <p:txBody>
          <a:bodyPr wrap="none" rtlCol="0">
            <a:spAutoFit/>
          </a:bodyPr>
          <a:lstStyle/>
          <a:p>
            <a:r>
              <a:rPr lang="en-US" dirty="0" smtClean="0"/>
              <a:t>Gulp</a:t>
            </a:r>
            <a:endParaRPr lang="ru-RU" dirty="0"/>
          </a:p>
        </p:txBody>
      </p:sp>
      <p:sp>
        <p:nvSpPr>
          <p:cNvPr id="3" name="TextBox 2"/>
          <p:cNvSpPr txBox="1"/>
          <p:nvPr/>
        </p:nvSpPr>
        <p:spPr>
          <a:xfrm>
            <a:off x="9676200" y="4682639"/>
            <a:ext cx="729174" cy="369332"/>
          </a:xfrm>
          <a:prstGeom prst="rect">
            <a:avLst/>
          </a:prstGeom>
          <a:noFill/>
        </p:spPr>
        <p:txBody>
          <a:bodyPr wrap="none" rtlCol="0">
            <a:spAutoFit/>
          </a:bodyPr>
          <a:lstStyle/>
          <a:p>
            <a:r>
              <a:rPr lang="en-US" dirty="0" smtClean="0"/>
              <a:t>Grunt</a:t>
            </a:r>
            <a:endParaRPr lang="ru-RU" dirty="0"/>
          </a:p>
        </p:txBody>
      </p:sp>
      <p:sp>
        <p:nvSpPr>
          <p:cNvPr id="34" name="TextBox 33"/>
          <p:cNvSpPr txBox="1"/>
          <p:nvPr/>
        </p:nvSpPr>
        <p:spPr>
          <a:xfrm>
            <a:off x="2111876" y="4934276"/>
            <a:ext cx="1312154" cy="369332"/>
          </a:xfrm>
          <a:prstGeom prst="rect">
            <a:avLst/>
          </a:prstGeom>
          <a:noFill/>
        </p:spPr>
        <p:txBody>
          <a:bodyPr wrap="none" rtlCol="0">
            <a:spAutoFit/>
          </a:bodyPr>
          <a:lstStyle/>
          <a:p>
            <a:r>
              <a:rPr lang="en-US" dirty="0" err="1" smtClean="0"/>
              <a:t>Coffeescript</a:t>
            </a:r>
            <a:endParaRPr lang="ru-RU" dirty="0"/>
          </a:p>
        </p:txBody>
      </p:sp>
      <p:sp>
        <p:nvSpPr>
          <p:cNvPr id="35" name="TextBox 34"/>
          <p:cNvSpPr txBox="1"/>
          <p:nvPr/>
        </p:nvSpPr>
        <p:spPr>
          <a:xfrm>
            <a:off x="5651264" y="5215567"/>
            <a:ext cx="665567" cy="369332"/>
          </a:xfrm>
          <a:prstGeom prst="rect">
            <a:avLst/>
          </a:prstGeom>
          <a:noFill/>
        </p:spPr>
        <p:txBody>
          <a:bodyPr wrap="none" rtlCol="0">
            <a:spAutoFit/>
          </a:bodyPr>
          <a:lstStyle/>
          <a:p>
            <a:r>
              <a:rPr lang="en-US" dirty="0" smtClean="0"/>
              <a:t>JSON</a:t>
            </a:r>
            <a:endParaRPr lang="ru-RU" dirty="0"/>
          </a:p>
        </p:txBody>
      </p:sp>
      <p:sp>
        <p:nvSpPr>
          <p:cNvPr id="36" name="TextBox 35"/>
          <p:cNvSpPr txBox="1"/>
          <p:nvPr/>
        </p:nvSpPr>
        <p:spPr>
          <a:xfrm>
            <a:off x="2326153" y="4497973"/>
            <a:ext cx="675121" cy="369332"/>
          </a:xfrm>
          <a:prstGeom prst="rect">
            <a:avLst/>
          </a:prstGeom>
          <a:noFill/>
        </p:spPr>
        <p:txBody>
          <a:bodyPr wrap="none" rtlCol="0">
            <a:spAutoFit/>
          </a:bodyPr>
          <a:lstStyle/>
          <a:p>
            <a:r>
              <a:rPr lang="en-US" dirty="0" smtClean="0"/>
              <a:t>HTTP</a:t>
            </a:r>
            <a:endParaRPr lang="ru-RU" dirty="0"/>
          </a:p>
        </p:txBody>
      </p:sp>
      <p:sp>
        <p:nvSpPr>
          <p:cNvPr id="37" name="TextBox 36"/>
          <p:cNvSpPr txBox="1"/>
          <p:nvPr/>
        </p:nvSpPr>
        <p:spPr>
          <a:xfrm>
            <a:off x="9430664" y="5401212"/>
            <a:ext cx="630301" cy="369332"/>
          </a:xfrm>
          <a:prstGeom prst="rect">
            <a:avLst/>
          </a:prstGeom>
          <a:noFill/>
        </p:spPr>
        <p:txBody>
          <a:bodyPr wrap="none" rtlCol="0">
            <a:spAutoFit/>
          </a:bodyPr>
          <a:lstStyle/>
          <a:p>
            <a:r>
              <a:rPr lang="en-US" dirty="0" smtClean="0"/>
              <a:t>flash</a:t>
            </a:r>
            <a:endParaRPr lang="ru-RU" dirty="0"/>
          </a:p>
        </p:txBody>
      </p:sp>
      <p:sp>
        <p:nvSpPr>
          <p:cNvPr id="38" name="TextBox 37"/>
          <p:cNvSpPr txBox="1"/>
          <p:nvPr/>
        </p:nvSpPr>
        <p:spPr>
          <a:xfrm>
            <a:off x="9745815" y="4236124"/>
            <a:ext cx="837858" cy="369332"/>
          </a:xfrm>
          <a:prstGeom prst="rect">
            <a:avLst/>
          </a:prstGeom>
          <a:noFill/>
        </p:spPr>
        <p:txBody>
          <a:bodyPr wrap="none" rtlCol="0">
            <a:spAutoFit/>
          </a:bodyPr>
          <a:lstStyle/>
          <a:p>
            <a:r>
              <a:rPr lang="en-US" dirty="0"/>
              <a:t>C</a:t>
            </a:r>
            <a:r>
              <a:rPr lang="en-US" dirty="0" smtClean="0"/>
              <a:t>anvas</a:t>
            </a:r>
            <a:endParaRPr lang="ru-RU" dirty="0"/>
          </a:p>
        </p:txBody>
      </p:sp>
      <p:sp>
        <p:nvSpPr>
          <p:cNvPr id="39" name="TextBox 38"/>
          <p:cNvSpPr txBox="1"/>
          <p:nvPr/>
        </p:nvSpPr>
        <p:spPr>
          <a:xfrm>
            <a:off x="2149290" y="5495879"/>
            <a:ext cx="957506" cy="369332"/>
          </a:xfrm>
          <a:prstGeom prst="rect">
            <a:avLst/>
          </a:prstGeom>
          <a:noFill/>
        </p:spPr>
        <p:txBody>
          <a:bodyPr wrap="none" rtlCol="0">
            <a:spAutoFit/>
          </a:bodyPr>
          <a:lstStyle/>
          <a:p>
            <a:r>
              <a:rPr lang="en-US" dirty="0" smtClean="0"/>
              <a:t>Polymer</a:t>
            </a:r>
            <a:endParaRPr lang="ru-RU" dirty="0"/>
          </a:p>
        </p:txBody>
      </p:sp>
      <p:sp>
        <p:nvSpPr>
          <p:cNvPr id="40" name="TextBox 39"/>
          <p:cNvSpPr txBox="1"/>
          <p:nvPr/>
        </p:nvSpPr>
        <p:spPr>
          <a:xfrm>
            <a:off x="5028371" y="5720067"/>
            <a:ext cx="885948" cy="369332"/>
          </a:xfrm>
          <a:prstGeom prst="rect">
            <a:avLst/>
          </a:prstGeom>
          <a:noFill/>
        </p:spPr>
        <p:txBody>
          <a:bodyPr wrap="none" rtlCol="0">
            <a:spAutoFit/>
          </a:bodyPr>
          <a:lstStyle/>
          <a:p>
            <a:r>
              <a:rPr lang="en-US" dirty="0" err="1" smtClean="0"/>
              <a:t>ReactJS</a:t>
            </a:r>
            <a:endParaRPr lang="ru-RU" dirty="0"/>
          </a:p>
        </p:txBody>
      </p:sp>
    </p:spTree>
    <p:extLst>
      <p:ext uri="{BB962C8B-B14F-4D97-AF65-F5344CB8AC3E}">
        <p14:creationId xmlns:p14="http://schemas.microsoft.com/office/powerpoint/2010/main" val="23141322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cs typeface="Arial" panose="020B0604020202020204" pitchFamily="34" charset="0"/>
              </a:rPr>
              <a:t>Мало </a:t>
            </a:r>
            <a:r>
              <a:rPr lang="ru-RU" sz="2000" dirty="0" smtClean="0">
                <a:cs typeface="Arial" panose="020B0604020202020204" pitchFamily="34" charset="0"/>
              </a:rPr>
              <a:t>умных слов	</a:t>
            </a:r>
            <a:endParaRPr lang="ru-RU" sz="2000" dirty="0"/>
          </a:p>
        </p:txBody>
      </p:sp>
      <p:sp>
        <p:nvSpPr>
          <p:cNvPr id="9" name="TextBox 8"/>
          <p:cNvSpPr txBox="1"/>
          <p:nvPr/>
        </p:nvSpPr>
        <p:spPr>
          <a:xfrm>
            <a:off x="4168254" y="5657453"/>
            <a:ext cx="744114" cy="369332"/>
          </a:xfrm>
          <a:prstGeom prst="rect">
            <a:avLst/>
          </a:prstGeom>
          <a:noFill/>
        </p:spPr>
        <p:txBody>
          <a:bodyPr wrap="none" rtlCol="0">
            <a:spAutoFit/>
          </a:bodyPr>
          <a:lstStyle/>
          <a:p>
            <a:r>
              <a:rPr lang="en-US" b="1" dirty="0" smtClean="0">
                <a:solidFill>
                  <a:srgbClr val="FF0000"/>
                </a:solidFill>
              </a:rPr>
              <a:t>HTML</a:t>
            </a:r>
            <a:endParaRPr lang="ru-RU" b="1" dirty="0">
              <a:solidFill>
                <a:srgbClr val="FF0000"/>
              </a:solidFill>
            </a:endParaRPr>
          </a:p>
        </p:txBody>
      </p:sp>
      <p:sp>
        <p:nvSpPr>
          <p:cNvPr id="10" name="TextBox 9"/>
          <p:cNvSpPr txBox="1"/>
          <p:nvPr/>
        </p:nvSpPr>
        <p:spPr>
          <a:xfrm>
            <a:off x="3147128" y="3603733"/>
            <a:ext cx="524503" cy="369332"/>
          </a:xfrm>
          <a:prstGeom prst="rect">
            <a:avLst/>
          </a:prstGeom>
          <a:noFill/>
        </p:spPr>
        <p:txBody>
          <a:bodyPr wrap="none" rtlCol="0">
            <a:spAutoFit/>
          </a:bodyPr>
          <a:lstStyle/>
          <a:p>
            <a:r>
              <a:rPr lang="en-US" b="1" dirty="0" smtClean="0">
                <a:solidFill>
                  <a:srgbClr val="FF0000"/>
                </a:solidFill>
              </a:rPr>
              <a:t>CSS</a:t>
            </a:r>
            <a:endParaRPr lang="ru-RU" b="1" dirty="0">
              <a:solidFill>
                <a:srgbClr val="FF0000"/>
              </a:solidFill>
            </a:endParaRPr>
          </a:p>
        </p:txBody>
      </p:sp>
      <p:sp>
        <p:nvSpPr>
          <p:cNvPr id="13" name="TextBox 12"/>
          <p:cNvSpPr txBox="1"/>
          <p:nvPr/>
        </p:nvSpPr>
        <p:spPr>
          <a:xfrm>
            <a:off x="8568642" y="3784015"/>
            <a:ext cx="1137299" cy="369332"/>
          </a:xfrm>
          <a:prstGeom prst="rect">
            <a:avLst/>
          </a:prstGeom>
          <a:noFill/>
        </p:spPr>
        <p:txBody>
          <a:bodyPr wrap="none" rtlCol="0">
            <a:spAutoFit/>
          </a:bodyPr>
          <a:lstStyle/>
          <a:p>
            <a:r>
              <a:rPr lang="en-US" b="1" dirty="0" smtClean="0">
                <a:solidFill>
                  <a:srgbClr val="FF0000"/>
                </a:solidFill>
              </a:rPr>
              <a:t>JavaScript</a:t>
            </a:r>
            <a:endParaRPr lang="ru-RU" b="1" dirty="0">
              <a:solidFill>
                <a:srgbClr val="FF0000"/>
              </a:solidFill>
            </a:endParaRPr>
          </a:p>
        </p:txBody>
      </p:sp>
    </p:spTree>
    <p:extLst>
      <p:ext uri="{BB962C8B-B14F-4D97-AF65-F5344CB8AC3E}">
        <p14:creationId xmlns:p14="http://schemas.microsoft.com/office/powerpoint/2010/main" val="18977458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cs typeface="Arial" panose="020B0604020202020204" pitchFamily="34" charset="0"/>
              </a:rPr>
              <a:t>Три умных слова</a:t>
            </a:r>
            <a:endParaRPr lang="ru-RU" sz="2000" dirty="0"/>
          </a:p>
        </p:txBody>
      </p:sp>
      <p:pic>
        <p:nvPicPr>
          <p:cNvPr id="1028" name="Picture 4" descr="http://tanyagray.github.io/Building-the-Web/images/html_css_j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5549" y="1909470"/>
            <a:ext cx="4067934" cy="38877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437808" y="1724804"/>
            <a:ext cx="1156022" cy="369332"/>
          </a:xfrm>
          <a:prstGeom prst="rect">
            <a:avLst/>
          </a:prstGeom>
          <a:noFill/>
        </p:spPr>
        <p:txBody>
          <a:bodyPr wrap="none" rtlCol="0">
            <a:spAutoFit/>
          </a:bodyPr>
          <a:lstStyle/>
          <a:p>
            <a:r>
              <a:rPr lang="ru-RU" dirty="0" smtClean="0"/>
              <a:t>Структура</a:t>
            </a:r>
            <a:endParaRPr lang="ru-RU" dirty="0"/>
          </a:p>
        </p:txBody>
      </p:sp>
      <p:sp>
        <p:nvSpPr>
          <p:cNvPr id="3" name="TextBox 2"/>
          <p:cNvSpPr txBox="1"/>
          <p:nvPr/>
        </p:nvSpPr>
        <p:spPr>
          <a:xfrm>
            <a:off x="2930664" y="5388242"/>
            <a:ext cx="1507144" cy="369332"/>
          </a:xfrm>
          <a:prstGeom prst="rect">
            <a:avLst/>
          </a:prstGeom>
          <a:noFill/>
        </p:spPr>
        <p:txBody>
          <a:bodyPr wrap="none" rtlCol="0">
            <a:spAutoFit/>
          </a:bodyPr>
          <a:lstStyle/>
          <a:p>
            <a:r>
              <a:rPr lang="ru-RU" dirty="0" smtClean="0"/>
              <a:t>Внешний вид</a:t>
            </a:r>
          </a:p>
        </p:txBody>
      </p:sp>
      <p:sp>
        <p:nvSpPr>
          <p:cNvPr id="8" name="TextBox 7"/>
          <p:cNvSpPr txBox="1"/>
          <p:nvPr/>
        </p:nvSpPr>
        <p:spPr>
          <a:xfrm>
            <a:off x="8043483" y="4491080"/>
            <a:ext cx="867353" cy="369332"/>
          </a:xfrm>
          <a:prstGeom prst="rect">
            <a:avLst/>
          </a:prstGeom>
          <a:noFill/>
        </p:spPr>
        <p:txBody>
          <a:bodyPr wrap="none" rtlCol="0">
            <a:spAutoFit/>
          </a:bodyPr>
          <a:lstStyle/>
          <a:p>
            <a:r>
              <a:rPr lang="ru-RU" dirty="0" smtClean="0"/>
              <a:t>Логика</a:t>
            </a:r>
            <a:endParaRPr lang="ru-RU" dirty="0"/>
          </a:p>
        </p:txBody>
      </p:sp>
    </p:spTree>
    <p:extLst>
      <p:ext uri="{BB962C8B-B14F-4D97-AF65-F5344CB8AC3E}">
        <p14:creationId xmlns:p14="http://schemas.microsoft.com/office/powerpoint/2010/main" val="3096695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cs typeface="Arial" panose="020B0604020202020204" pitchFamily="34" charset="0"/>
              </a:rPr>
              <a:t>Всё было бы не так интересно без </a:t>
            </a:r>
            <a:r>
              <a:rPr lang="en-US" sz="2000" dirty="0" smtClean="0">
                <a:cs typeface="Arial" panose="020B0604020202020204" pitchFamily="34" charset="0"/>
              </a:rPr>
              <a:t>Java</a:t>
            </a:r>
            <a:r>
              <a:rPr lang="en-US" sz="2000" dirty="0">
                <a:cs typeface="Arial" panose="020B0604020202020204" pitchFamily="34" charset="0"/>
              </a:rPr>
              <a:t>S</a:t>
            </a:r>
            <a:r>
              <a:rPr lang="en-US" sz="2000" dirty="0" smtClean="0">
                <a:cs typeface="Arial" panose="020B0604020202020204" pitchFamily="34" charset="0"/>
              </a:rPr>
              <a:t>cript</a:t>
            </a:r>
            <a:endParaRPr lang="ru-RU" sz="2000" dirty="0"/>
          </a:p>
        </p:txBody>
      </p:sp>
      <p:sp>
        <p:nvSpPr>
          <p:cNvPr id="8" name="TextBox 7"/>
          <p:cNvSpPr txBox="1"/>
          <p:nvPr/>
        </p:nvSpPr>
        <p:spPr>
          <a:xfrm>
            <a:off x="1239294" y="1868166"/>
            <a:ext cx="9737693" cy="397031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1995 –  </a:t>
            </a:r>
            <a:r>
              <a:rPr lang="ru-RU" dirty="0"/>
              <a:t>Брендан Айк из </a:t>
            </a:r>
            <a:r>
              <a:rPr lang="ru-RU" dirty="0" smtClean="0"/>
              <a:t>Netscape</a:t>
            </a:r>
            <a:r>
              <a:rPr lang="en-US" dirty="0" smtClean="0"/>
              <a:t> (Firefox)</a:t>
            </a:r>
            <a:r>
              <a:rPr lang="ru-RU" dirty="0" smtClean="0"/>
              <a:t> внедрил ЯП </a:t>
            </a:r>
            <a:r>
              <a:rPr lang="ru-RU" dirty="0"/>
              <a:t>в </a:t>
            </a:r>
            <a:r>
              <a:rPr lang="ru-RU" dirty="0" smtClean="0"/>
              <a:t>браузер. Цель </a:t>
            </a:r>
            <a:r>
              <a:rPr lang="ru-RU" dirty="0"/>
              <a:t>- изменение структуры без перезагрузки </a:t>
            </a:r>
            <a:r>
              <a:rPr lang="ru-RU" dirty="0" smtClean="0"/>
              <a:t>страницы</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1996 </a:t>
            </a:r>
            <a:r>
              <a:rPr lang="ru-RU" dirty="0" smtClean="0"/>
              <a:t>– </a:t>
            </a:r>
            <a:r>
              <a:rPr lang="ru-RU" dirty="0"/>
              <a:t>J</a:t>
            </a:r>
            <a:r>
              <a:rPr lang="en-US" dirty="0"/>
              <a:t>s</a:t>
            </a:r>
            <a:r>
              <a:rPr lang="ru-RU" dirty="0" smtClean="0"/>
              <a:t>cript. Microsoft </a:t>
            </a:r>
            <a:r>
              <a:rPr lang="ru-RU" dirty="0"/>
              <a:t>выпустила аналог языка </a:t>
            </a:r>
            <a:r>
              <a:rPr lang="ru-RU" dirty="0" err="1" smtClean="0"/>
              <a:t>JavaScript</a:t>
            </a:r>
            <a:endParaRPr lang="ru-RU"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2005 </a:t>
            </a:r>
            <a:r>
              <a:rPr lang="en-US" dirty="0"/>
              <a:t>– </a:t>
            </a:r>
            <a:r>
              <a:rPr lang="en-US" dirty="0" err="1"/>
              <a:t>ajax</a:t>
            </a:r>
            <a:r>
              <a:rPr lang="en-US" dirty="0"/>
              <a:t>, prototype.js, </a:t>
            </a:r>
            <a:r>
              <a:rPr lang="en-US" dirty="0" smtClean="0"/>
              <a:t>jQuery</a:t>
            </a:r>
            <a:r>
              <a:rPr lang="en-US" dirty="0"/>
              <a:t>, </a:t>
            </a:r>
            <a:r>
              <a:rPr lang="en-US" dirty="0" err="1"/>
              <a:t>Mootools</a:t>
            </a:r>
            <a:r>
              <a:rPr lang="en-US" dirty="0"/>
              <a:t>, </a:t>
            </a:r>
            <a:r>
              <a:rPr lang="en-US" dirty="0" smtClean="0"/>
              <a:t>Dojo</a:t>
            </a:r>
          </a:p>
          <a:p>
            <a:endParaRPr lang="ru-RU" dirty="0"/>
          </a:p>
          <a:p>
            <a:pPr marL="285750" indent="-285750">
              <a:buFont typeface="Arial" panose="020B0604020202020204" pitchFamily="34" charset="0"/>
              <a:buChar char="•"/>
            </a:pPr>
            <a:r>
              <a:rPr lang="en-US" dirty="0" smtClean="0"/>
              <a:t>2008 – JavaScript MVC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2009 – </a:t>
            </a:r>
            <a:r>
              <a:rPr lang="en-US" dirty="0" err="1" smtClean="0"/>
              <a:t>NodeJS</a:t>
            </a:r>
            <a:endParaRPr lang="ru-RU" dirty="0" smtClean="0"/>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en-US" dirty="0" smtClean="0">
                <a:hlinkClick r:id="rId5"/>
              </a:rPr>
              <a:t>evolutionoftheweb.com</a:t>
            </a:r>
            <a:r>
              <a:rPr lang="ru-RU" dirty="0" smtClean="0"/>
              <a:t> </a:t>
            </a:r>
            <a:r>
              <a:rPr lang="en-US" dirty="0" smtClean="0"/>
              <a:t>– </a:t>
            </a:r>
            <a:r>
              <a:rPr lang="ru-RU" dirty="0" smtClean="0"/>
              <a:t>история развития</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ru-RU" dirty="0" smtClean="0"/>
              <a:t>Сейчас </a:t>
            </a:r>
            <a:r>
              <a:rPr lang="en-US" dirty="0" smtClean="0"/>
              <a:t>WEB </a:t>
            </a:r>
            <a:r>
              <a:rPr lang="ru-RU" dirty="0"/>
              <a:t>без </a:t>
            </a:r>
            <a:r>
              <a:rPr lang="en-US" dirty="0"/>
              <a:t>JS </a:t>
            </a:r>
            <a:r>
              <a:rPr lang="ru-RU" dirty="0" smtClean="0"/>
              <a:t>невозможен</a:t>
            </a:r>
            <a:endParaRPr lang="ru-RU" dirty="0"/>
          </a:p>
        </p:txBody>
      </p:sp>
    </p:spTree>
    <p:extLst>
      <p:ext uri="{BB962C8B-B14F-4D97-AF65-F5344CB8AC3E}">
        <p14:creationId xmlns:p14="http://schemas.microsoft.com/office/powerpoint/2010/main" val="32599686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en-US" sz="2000" dirty="0"/>
              <a:t>“hello world</a:t>
            </a:r>
            <a:r>
              <a:rPr lang="en-US" sz="2000" dirty="0" smtClean="0"/>
              <a:t>”</a:t>
            </a:r>
            <a:r>
              <a:rPr lang="ru-RU" sz="2000" dirty="0" smtClean="0"/>
              <a:t> на </a:t>
            </a:r>
            <a:r>
              <a:rPr lang="en-US" sz="2000" dirty="0" smtClean="0"/>
              <a:t>JavaScript</a:t>
            </a:r>
            <a:endParaRPr lang="ru-RU" sz="2000" dirty="0"/>
          </a:p>
        </p:txBody>
      </p:sp>
      <p:sp>
        <p:nvSpPr>
          <p:cNvPr id="9" name="TextBox 8"/>
          <p:cNvSpPr txBox="1"/>
          <p:nvPr/>
        </p:nvSpPr>
        <p:spPr>
          <a:xfrm>
            <a:off x="2784154" y="2283664"/>
            <a:ext cx="6647974" cy="3139321"/>
          </a:xfrm>
          <a:prstGeom prst="rect">
            <a:avLst/>
          </a:prstGeom>
          <a:noFill/>
        </p:spPr>
        <p:txBody>
          <a:bodyPr wrap="none" rtlCol="0">
            <a:spAutoFit/>
          </a:bodyPr>
          <a:lstStyle/>
          <a:p>
            <a:r>
              <a:rPr lang="en-US" dirty="0" smtClean="0"/>
              <a:t>1. </a:t>
            </a:r>
          </a:p>
          <a:p>
            <a:r>
              <a:rPr lang="en-US" dirty="0" smtClean="0"/>
              <a:t>    </a:t>
            </a:r>
            <a:r>
              <a:rPr lang="en-US" b="1" dirty="0">
                <a:solidFill>
                  <a:srgbClr val="000080"/>
                </a:solidFill>
              </a:rPr>
              <a:t>&lt;script </a:t>
            </a:r>
            <a:r>
              <a:rPr lang="en-US" dirty="0">
                <a:solidFill>
                  <a:srgbClr val="FF0000"/>
                </a:solidFill>
              </a:rPr>
              <a:t>type=</a:t>
            </a:r>
            <a:r>
              <a:rPr lang="en-US" dirty="0">
                <a:solidFill>
                  <a:srgbClr val="0000FF"/>
                </a:solidFill>
              </a:rPr>
              <a:t>"text/</a:t>
            </a:r>
            <a:r>
              <a:rPr lang="en-US" dirty="0" err="1">
                <a:solidFill>
                  <a:srgbClr val="0000FF"/>
                </a:solidFill>
              </a:rPr>
              <a:t>javascript</a:t>
            </a:r>
            <a:r>
              <a:rPr lang="en-US" dirty="0">
                <a:solidFill>
                  <a:srgbClr val="0000FF"/>
                </a:solidFill>
              </a:rPr>
              <a:t>"</a:t>
            </a:r>
            <a:r>
              <a:rPr lang="en-US" b="1" dirty="0">
                <a:solidFill>
                  <a:srgbClr val="000080"/>
                </a:solidFill>
              </a:rPr>
              <a:t>&gt;</a:t>
            </a:r>
            <a:r>
              <a:rPr lang="en-US" dirty="0"/>
              <a:t> </a:t>
            </a:r>
            <a:endParaRPr lang="en-US" dirty="0" smtClean="0"/>
          </a:p>
          <a:p>
            <a:r>
              <a:rPr lang="en-US" dirty="0"/>
              <a:t> </a:t>
            </a:r>
            <a:r>
              <a:rPr lang="en-US" dirty="0" smtClean="0"/>
              <a:t>       alert</a:t>
            </a:r>
            <a:r>
              <a:rPr lang="en-US" dirty="0"/>
              <a:t>(</a:t>
            </a:r>
            <a:r>
              <a:rPr lang="en-US" dirty="0">
                <a:solidFill>
                  <a:srgbClr val="0000FF"/>
                </a:solidFill>
              </a:rPr>
              <a:t>"Hello world"</a:t>
            </a:r>
            <a:r>
              <a:rPr lang="en-US" dirty="0"/>
              <a:t>); </a:t>
            </a:r>
            <a:endParaRPr lang="en-US" dirty="0" smtClean="0"/>
          </a:p>
          <a:p>
            <a:r>
              <a:rPr lang="en-US" b="1" dirty="0">
                <a:solidFill>
                  <a:srgbClr val="000080"/>
                </a:solidFill>
              </a:rPr>
              <a:t> </a:t>
            </a:r>
            <a:r>
              <a:rPr lang="en-US" b="1" dirty="0" smtClean="0">
                <a:solidFill>
                  <a:srgbClr val="000080"/>
                </a:solidFill>
              </a:rPr>
              <a:t>   &lt;/</a:t>
            </a:r>
            <a:r>
              <a:rPr lang="en-US" b="1" dirty="0">
                <a:solidFill>
                  <a:srgbClr val="000080"/>
                </a:solidFill>
              </a:rPr>
              <a:t>script</a:t>
            </a:r>
            <a:r>
              <a:rPr lang="en-US" b="1" dirty="0" smtClean="0">
                <a:solidFill>
                  <a:srgbClr val="000080"/>
                </a:solidFill>
              </a:rPr>
              <a:t>&gt;</a:t>
            </a:r>
            <a:endParaRPr lang="ru-RU" b="1" dirty="0" smtClean="0">
              <a:solidFill>
                <a:srgbClr val="000080"/>
              </a:solidFill>
            </a:endParaRPr>
          </a:p>
          <a:p>
            <a:endParaRPr lang="en-US" b="1" dirty="0" smtClean="0">
              <a:solidFill>
                <a:srgbClr val="000080"/>
              </a:solidFill>
            </a:endParaRPr>
          </a:p>
          <a:p>
            <a:r>
              <a:rPr lang="en-US" dirty="0" smtClean="0"/>
              <a:t>2. 	</a:t>
            </a:r>
          </a:p>
          <a:p>
            <a:r>
              <a:rPr lang="en-US" dirty="0" smtClean="0"/>
              <a:t>    </a:t>
            </a:r>
            <a:r>
              <a:rPr lang="en-US" b="1" dirty="0">
                <a:solidFill>
                  <a:srgbClr val="000080"/>
                </a:solidFill>
              </a:rPr>
              <a:t>&lt;a</a:t>
            </a:r>
            <a:r>
              <a:rPr lang="en-US" dirty="0"/>
              <a:t> </a:t>
            </a:r>
            <a:r>
              <a:rPr lang="en-US" dirty="0" err="1">
                <a:solidFill>
                  <a:srgbClr val="FF0000"/>
                </a:solidFill>
              </a:rPr>
              <a:t>href</a:t>
            </a:r>
            <a:r>
              <a:rPr lang="en-US" dirty="0">
                <a:solidFill>
                  <a:srgbClr val="FF0000"/>
                </a:solidFill>
              </a:rPr>
              <a:t>=</a:t>
            </a:r>
            <a:r>
              <a:rPr lang="en-US" dirty="0">
                <a:solidFill>
                  <a:srgbClr val="0000FF"/>
                </a:solidFill>
              </a:rPr>
              <a:t>"/page"</a:t>
            </a:r>
            <a:r>
              <a:rPr lang="en-US" dirty="0"/>
              <a:t> </a:t>
            </a:r>
            <a:r>
              <a:rPr lang="en-US" dirty="0" err="1">
                <a:solidFill>
                  <a:srgbClr val="FF0000"/>
                </a:solidFill>
              </a:rPr>
              <a:t>onclick</a:t>
            </a:r>
            <a:r>
              <a:rPr lang="en-US" dirty="0">
                <a:solidFill>
                  <a:srgbClr val="FF0000"/>
                </a:solidFill>
              </a:rPr>
              <a:t>=</a:t>
            </a:r>
            <a:r>
              <a:rPr lang="en-US" dirty="0">
                <a:solidFill>
                  <a:srgbClr val="0000FF"/>
                </a:solidFill>
              </a:rPr>
              <a:t>"alert('Hello world');"</a:t>
            </a:r>
            <a:r>
              <a:rPr lang="en-US" b="1" dirty="0">
                <a:solidFill>
                  <a:srgbClr val="000080"/>
                </a:solidFill>
              </a:rPr>
              <a:t>&gt;</a:t>
            </a:r>
            <a:r>
              <a:rPr lang="en-US" dirty="0"/>
              <a:t>a link</a:t>
            </a:r>
            <a:r>
              <a:rPr lang="en-US" b="1" dirty="0">
                <a:solidFill>
                  <a:srgbClr val="000080"/>
                </a:solidFill>
              </a:rPr>
              <a:t>&lt;/a</a:t>
            </a:r>
            <a:r>
              <a:rPr lang="en-US" b="1" dirty="0" smtClean="0">
                <a:solidFill>
                  <a:srgbClr val="000080"/>
                </a:solidFill>
              </a:rPr>
              <a:t>&gt;</a:t>
            </a:r>
            <a:endParaRPr lang="ru-RU" b="1" dirty="0" smtClean="0">
              <a:solidFill>
                <a:srgbClr val="000080"/>
              </a:solidFill>
            </a:endParaRPr>
          </a:p>
          <a:p>
            <a:endParaRPr lang="en-US" dirty="0" smtClean="0"/>
          </a:p>
          <a:p>
            <a:r>
              <a:rPr lang="en-US" dirty="0" smtClean="0"/>
              <a:t>3. </a:t>
            </a:r>
          </a:p>
          <a:p>
            <a:r>
              <a:rPr lang="en-US" b="1" dirty="0" smtClean="0">
                <a:solidFill>
                  <a:srgbClr val="000080"/>
                </a:solidFill>
              </a:rPr>
              <a:t>    &lt;</a:t>
            </a:r>
            <a:r>
              <a:rPr lang="en-US" b="1" dirty="0">
                <a:solidFill>
                  <a:srgbClr val="000080"/>
                </a:solidFill>
              </a:rPr>
              <a:t>script </a:t>
            </a:r>
            <a:r>
              <a:rPr lang="en-US" dirty="0">
                <a:solidFill>
                  <a:srgbClr val="FF0000"/>
                </a:solidFill>
              </a:rPr>
              <a:t>type=</a:t>
            </a:r>
            <a:r>
              <a:rPr lang="en-US" dirty="0">
                <a:solidFill>
                  <a:srgbClr val="0000FF"/>
                </a:solidFill>
              </a:rPr>
              <a:t>"text/</a:t>
            </a:r>
            <a:r>
              <a:rPr lang="en-US" dirty="0" err="1">
                <a:solidFill>
                  <a:srgbClr val="0000FF"/>
                </a:solidFill>
              </a:rPr>
              <a:t>javascript</a:t>
            </a:r>
            <a:r>
              <a:rPr lang="en-US" dirty="0">
                <a:solidFill>
                  <a:srgbClr val="0000FF"/>
                </a:solidFill>
              </a:rPr>
              <a:t>"</a:t>
            </a:r>
            <a:r>
              <a:rPr lang="en-US" dirty="0"/>
              <a:t> </a:t>
            </a:r>
            <a:r>
              <a:rPr lang="en-US" dirty="0" err="1">
                <a:solidFill>
                  <a:srgbClr val="FF0000"/>
                </a:solidFill>
              </a:rPr>
              <a:t>src</a:t>
            </a:r>
            <a:r>
              <a:rPr lang="en-US" dirty="0">
                <a:solidFill>
                  <a:srgbClr val="FF0000"/>
                </a:solidFill>
              </a:rPr>
              <a:t>=</a:t>
            </a:r>
            <a:r>
              <a:rPr lang="en-US" dirty="0">
                <a:solidFill>
                  <a:srgbClr val="0000FF"/>
                </a:solidFill>
              </a:rPr>
              <a:t>“/path/file.js"</a:t>
            </a:r>
            <a:r>
              <a:rPr lang="en-US" b="1" dirty="0">
                <a:solidFill>
                  <a:srgbClr val="000080"/>
                </a:solidFill>
              </a:rPr>
              <a:t>&gt;&lt;/script&gt;</a:t>
            </a:r>
            <a:r>
              <a:rPr lang="en-US" dirty="0" smtClean="0"/>
              <a:t>	</a:t>
            </a:r>
          </a:p>
          <a:p>
            <a:endParaRPr lang="ru-RU" dirty="0"/>
          </a:p>
        </p:txBody>
      </p:sp>
    </p:spTree>
    <p:extLst>
      <p:ext uri="{BB962C8B-B14F-4D97-AF65-F5344CB8AC3E}">
        <p14:creationId xmlns:p14="http://schemas.microsoft.com/office/powerpoint/2010/main" val="687414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t>Пример</a:t>
            </a:r>
            <a:endParaRPr lang="ru-RU" sz="2000" dirty="0"/>
          </a:p>
        </p:txBody>
      </p:sp>
      <p:pic>
        <p:nvPicPr>
          <p:cNvPr id="8" name="Picture 2" descr="http://techlaboratory.files.wordpress.com/2010/04/st_basiclayou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3348" y="2304062"/>
            <a:ext cx="8189585" cy="309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0999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t>Пример – </a:t>
            </a:r>
            <a:r>
              <a:rPr lang="en-US" sz="2000" dirty="0" smtClean="0"/>
              <a:t>html</a:t>
            </a:r>
            <a:endParaRPr lang="ru-RU" sz="2000" dirty="0"/>
          </a:p>
        </p:txBody>
      </p:sp>
      <p:sp>
        <p:nvSpPr>
          <p:cNvPr id="9" name="Rectangle 3"/>
          <p:cNvSpPr>
            <a:spLocks noChangeArrowheads="1"/>
          </p:cNvSpPr>
          <p:nvPr/>
        </p:nvSpPr>
        <p:spPr bwMode="auto">
          <a:xfrm>
            <a:off x="2729212" y="1545001"/>
            <a:ext cx="7042312" cy="4616648"/>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&lt;div</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 </a:t>
            </a:r>
            <a:r>
              <a:rPr kumimoji="0" lang="en-US" altLang="en-US" sz="1400" b="0" i="0" u="none" strike="noStrike" cap="none" normalizeH="0" baseline="0" dirty="0" smtClean="0">
                <a:ln>
                  <a:noFill/>
                </a:ln>
                <a:solidFill>
                  <a:srgbClr val="4070A0"/>
                </a:solidFill>
                <a:effectLst/>
                <a:latin typeface="Consolas" pitchFamily="49" charset="0"/>
                <a:cs typeface="Consolas" pitchFamily="49" charset="0"/>
              </a:rPr>
              <a:t>id="tabs"</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&gt;</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    &lt;</a:t>
            </a:r>
            <a:r>
              <a:rPr kumimoji="0" lang="en-US" altLang="en-US" sz="1400" b="1" i="0" u="none" strike="noStrike" cap="none" normalizeH="0" baseline="0" dirty="0" err="1" smtClean="0">
                <a:ln>
                  <a:noFill/>
                </a:ln>
                <a:solidFill>
                  <a:srgbClr val="062873"/>
                </a:solidFill>
                <a:effectLst/>
                <a:latin typeface="Consolas" pitchFamily="49" charset="0"/>
                <a:cs typeface="Consolas" pitchFamily="49" charset="0"/>
              </a:rPr>
              <a:t>ul</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 </a:t>
            </a:r>
            <a:r>
              <a:rPr kumimoji="0" lang="en-US" altLang="en-US" sz="1400" b="0" i="0" u="none" strike="noStrike" cap="none" normalizeH="0" baseline="0" dirty="0" smtClean="0">
                <a:ln>
                  <a:noFill/>
                </a:ln>
                <a:solidFill>
                  <a:srgbClr val="4070A0"/>
                </a:solidFill>
                <a:effectLst/>
                <a:latin typeface="Consolas" pitchFamily="49" charset="0"/>
                <a:cs typeface="Consolas" pitchFamily="49" charset="0"/>
              </a:rPr>
              <a:t>class="tabs"</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 </a:t>
            </a:r>
            <a:r>
              <a:rPr kumimoji="0" lang="en-US" altLang="en-US" sz="1400" b="0" i="0" u="none" strike="noStrike" cap="none" normalizeH="0" baseline="0" dirty="0" smtClean="0">
                <a:ln>
                  <a:noFill/>
                </a:ln>
                <a:solidFill>
                  <a:srgbClr val="4070A0"/>
                </a:solidFill>
                <a:effectLst/>
                <a:latin typeface="Consolas" pitchFamily="49" charset="0"/>
                <a:cs typeface="Consolas" pitchFamily="49" charset="0"/>
              </a:rPr>
              <a:t>id="</a:t>
            </a:r>
            <a:r>
              <a:rPr kumimoji="0" lang="en-US" altLang="en-US" sz="1400" b="0" i="0" u="none" strike="noStrike" cap="none" normalizeH="0" baseline="0" dirty="0" err="1" smtClean="0">
                <a:ln>
                  <a:noFill/>
                </a:ln>
                <a:solidFill>
                  <a:srgbClr val="4070A0"/>
                </a:solidFill>
                <a:effectLst/>
                <a:latin typeface="Consolas" pitchFamily="49" charset="0"/>
                <a:cs typeface="Consolas" pitchFamily="49" charset="0"/>
              </a:rPr>
              <a:t>tabsnav</a:t>
            </a:r>
            <a:r>
              <a:rPr kumimoji="0" lang="en-US" altLang="en-US" sz="1400" b="0" i="0" u="none" strike="noStrike" cap="none" normalizeH="0" baseline="0" dirty="0" smtClean="0">
                <a:ln>
                  <a:noFill/>
                </a:ln>
                <a:solidFill>
                  <a:srgbClr val="4070A0"/>
                </a:solidFill>
                <a:effectLst/>
                <a:latin typeface="Consolas" pitchFamily="49" charset="0"/>
                <a:cs typeface="Consolas" pitchFamily="49" charset="0"/>
              </a:rPr>
              <a:t>"</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&gt;</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dirty="0">
                <a:solidFill>
                  <a:srgbClr val="000000"/>
                </a:solidFill>
                <a:latin typeface="Consolas" pitchFamily="49" charset="0"/>
                <a:cs typeface="Consolas" pitchFamily="49" charset="0"/>
              </a:rPr>
              <a:t> </a:t>
            </a:r>
            <a:r>
              <a:rPr lang="en-US" altLang="en-US" sz="1400" dirty="0" smtClean="0">
                <a:solidFill>
                  <a:srgbClr val="000000"/>
                </a:solidFill>
                <a:latin typeface="Consolas" pitchFamily="49" charset="0"/>
                <a:cs typeface="Consolas" pitchFamily="49" charset="0"/>
              </a:rPr>
              <a:t>       </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&lt;li&gt;&lt;a</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 </a:t>
            </a:r>
            <a:r>
              <a:rPr kumimoji="0" lang="en-US" altLang="en-US" sz="1400" b="0" i="0" u="none" strike="noStrike" cap="none" normalizeH="0" baseline="0" dirty="0" err="1" smtClean="0">
                <a:ln>
                  <a:noFill/>
                </a:ln>
                <a:solidFill>
                  <a:srgbClr val="4070A0"/>
                </a:solidFill>
                <a:effectLst/>
                <a:latin typeface="Consolas" pitchFamily="49" charset="0"/>
                <a:cs typeface="Consolas" pitchFamily="49" charset="0"/>
              </a:rPr>
              <a:t>href</a:t>
            </a:r>
            <a:r>
              <a:rPr kumimoji="0" lang="en-US" altLang="en-US" sz="1400" b="0" i="0" u="none" strike="noStrike" cap="none" normalizeH="0" baseline="0" dirty="0" smtClean="0">
                <a:ln>
                  <a:noFill/>
                </a:ln>
                <a:solidFill>
                  <a:srgbClr val="4070A0"/>
                </a:solidFill>
                <a:effectLst/>
                <a:latin typeface="Consolas" pitchFamily="49" charset="0"/>
                <a:cs typeface="Consolas" pitchFamily="49" charset="0"/>
              </a:rPr>
              <a:t>="#tab-1"</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 </a:t>
            </a:r>
            <a:r>
              <a:rPr kumimoji="0" lang="en-US" altLang="en-US" sz="1400" b="0" i="0" u="none" strike="noStrike" cap="none" normalizeH="0" baseline="0" dirty="0" smtClean="0">
                <a:ln>
                  <a:noFill/>
                </a:ln>
                <a:solidFill>
                  <a:srgbClr val="4070A0"/>
                </a:solidFill>
                <a:effectLst/>
                <a:latin typeface="Consolas" pitchFamily="49" charset="0"/>
                <a:cs typeface="Consolas" pitchFamily="49" charset="0"/>
              </a:rPr>
              <a:t>class="menu-internal"</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&gt;</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Tab One</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&lt;/a&gt;&lt;/li&gt;</a:t>
            </a:r>
            <a:endParaRPr lang="en-US" altLang="en-US" sz="1400" dirty="0">
              <a:solidFill>
                <a:srgbClr val="000000"/>
              </a:solidFill>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dirty="0" smtClean="0">
                <a:ln>
                  <a:noFill/>
                </a:ln>
                <a:solidFill>
                  <a:srgbClr val="000000"/>
                </a:solidFill>
                <a:effectLst/>
                <a:latin typeface="Consolas" pitchFamily="49" charset="0"/>
                <a:cs typeface="Consolas" pitchFamily="49" charset="0"/>
              </a:rPr>
              <a:t>        </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&lt;li&gt;&lt;a</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 </a:t>
            </a:r>
            <a:r>
              <a:rPr kumimoji="0" lang="en-US" altLang="en-US" sz="1400" b="0" i="0" u="none" strike="noStrike" cap="none" normalizeH="0" baseline="0" dirty="0" err="1" smtClean="0">
                <a:ln>
                  <a:noFill/>
                </a:ln>
                <a:solidFill>
                  <a:srgbClr val="4070A0"/>
                </a:solidFill>
                <a:effectLst/>
                <a:latin typeface="Consolas" pitchFamily="49" charset="0"/>
                <a:cs typeface="Consolas" pitchFamily="49" charset="0"/>
              </a:rPr>
              <a:t>href</a:t>
            </a:r>
            <a:r>
              <a:rPr kumimoji="0" lang="en-US" altLang="en-US" sz="1400" b="0" i="0" u="none" strike="noStrike" cap="none" normalizeH="0" baseline="0" dirty="0" smtClean="0">
                <a:ln>
                  <a:noFill/>
                </a:ln>
                <a:solidFill>
                  <a:srgbClr val="4070A0"/>
                </a:solidFill>
                <a:effectLst/>
                <a:latin typeface="Consolas" pitchFamily="49" charset="0"/>
                <a:cs typeface="Consolas" pitchFamily="49" charset="0"/>
              </a:rPr>
              <a:t>="#tab-2"</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 </a:t>
            </a:r>
            <a:r>
              <a:rPr kumimoji="0" lang="en-US" altLang="en-US" sz="1400" b="0" i="0" u="none" strike="noStrike" cap="none" normalizeH="0" baseline="0" dirty="0" smtClean="0">
                <a:ln>
                  <a:noFill/>
                </a:ln>
                <a:solidFill>
                  <a:srgbClr val="4070A0"/>
                </a:solidFill>
                <a:effectLst/>
                <a:latin typeface="Consolas" pitchFamily="49" charset="0"/>
                <a:cs typeface="Consolas" pitchFamily="49" charset="0"/>
              </a:rPr>
              <a:t>class="menu-internal"</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&gt;</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Tab Two</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&lt;/a&gt;&lt;/li&gt;</a:t>
            </a:r>
            <a:endParaRPr lang="en-US" altLang="en-US" sz="1400" dirty="0">
              <a:solidFill>
                <a:srgbClr val="000000"/>
              </a:solidFill>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dirty="0" smtClean="0">
                <a:ln>
                  <a:noFill/>
                </a:ln>
                <a:solidFill>
                  <a:srgbClr val="000000"/>
                </a:solidFill>
                <a:effectLst/>
                <a:latin typeface="Consolas" pitchFamily="49" charset="0"/>
                <a:cs typeface="Consolas" pitchFamily="49" charset="0"/>
              </a:rPr>
              <a:t>        </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&lt;li&gt;&lt;a</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 </a:t>
            </a:r>
            <a:r>
              <a:rPr kumimoji="0" lang="en-US" altLang="en-US" sz="1400" b="0" i="0" u="none" strike="noStrike" cap="none" normalizeH="0" baseline="0" dirty="0" err="1" smtClean="0">
                <a:ln>
                  <a:noFill/>
                </a:ln>
                <a:solidFill>
                  <a:srgbClr val="4070A0"/>
                </a:solidFill>
                <a:effectLst/>
                <a:latin typeface="Consolas" pitchFamily="49" charset="0"/>
                <a:cs typeface="Consolas" pitchFamily="49" charset="0"/>
              </a:rPr>
              <a:t>href</a:t>
            </a:r>
            <a:r>
              <a:rPr kumimoji="0" lang="en-US" altLang="en-US" sz="1400" b="0" i="0" u="none" strike="noStrike" cap="none" normalizeH="0" baseline="0" dirty="0" smtClean="0">
                <a:ln>
                  <a:noFill/>
                </a:ln>
                <a:solidFill>
                  <a:srgbClr val="4070A0"/>
                </a:solidFill>
                <a:effectLst/>
                <a:latin typeface="Consolas" pitchFamily="49" charset="0"/>
                <a:cs typeface="Consolas" pitchFamily="49" charset="0"/>
              </a:rPr>
              <a:t>="#tab-3"</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 </a:t>
            </a:r>
            <a:r>
              <a:rPr kumimoji="0" lang="en-US" altLang="en-US" sz="1400" b="0" i="0" u="none" strike="noStrike" cap="none" normalizeH="0" baseline="0" dirty="0" smtClean="0">
                <a:ln>
                  <a:noFill/>
                </a:ln>
                <a:solidFill>
                  <a:srgbClr val="4070A0"/>
                </a:solidFill>
                <a:effectLst/>
                <a:latin typeface="Consolas" pitchFamily="49" charset="0"/>
                <a:cs typeface="Consolas" pitchFamily="49" charset="0"/>
              </a:rPr>
              <a:t>class="menu-internal"</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&gt;</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Tab Three</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&lt;/a&gt;&lt;/li&gt;</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b="1" dirty="0">
                <a:solidFill>
                  <a:srgbClr val="062873"/>
                </a:solidFill>
                <a:latin typeface="Consolas" pitchFamily="49" charset="0"/>
                <a:cs typeface="Consolas" pitchFamily="49" charset="0"/>
              </a:rPr>
              <a:t> </a:t>
            </a:r>
            <a:r>
              <a:rPr lang="en-US" altLang="en-US" sz="1400" b="1" dirty="0" smtClean="0">
                <a:solidFill>
                  <a:srgbClr val="062873"/>
                </a:solidFill>
                <a:latin typeface="Consolas" pitchFamily="49" charset="0"/>
                <a:cs typeface="Consolas" pitchFamily="49" charset="0"/>
              </a:rPr>
              <a:t>       </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&lt;li&gt;&lt;a</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 </a:t>
            </a:r>
            <a:r>
              <a:rPr kumimoji="0" lang="en-US" altLang="en-US" sz="1400" b="0" i="0" u="none" strike="noStrike" cap="none" normalizeH="0" baseline="0" dirty="0" err="1" smtClean="0">
                <a:ln>
                  <a:noFill/>
                </a:ln>
                <a:solidFill>
                  <a:srgbClr val="4070A0"/>
                </a:solidFill>
                <a:effectLst/>
                <a:latin typeface="Consolas" pitchFamily="49" charset="0"/>
                <a:cs typeface="Consolas" pitchFamily="49" charset="0"/>
              </a:rPr>
              <a:t>href</a:t>
            </a:r>
            <a:r>
              <a:rPr kumimoji="0" lang="en-US" altLang="en-US" sz="1400" b="0" i="0" u="none" strike="noStrike" cap="none" normalizeH="0" baseline="0" dirty="0" smtClean="0">
                <a:ln>
                  <a:noFill/>
                </a:ln>
                <a:solidFill>
                  <a:srgbClr val="4070A0"/>
                </a:solidFill>
                <a:effectLst/>
                <a:latin typeface="Consolas" pitchFamily="49" charset="0"/>
                <a:cs typeface="Consolas" pitchFamily="49" charset="0"/>
              </a:rPr>
              <a:t>="#tab-4"</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 </a:t>
            </a:r>
            <a:r>
              <a:rPr kumimoji="0" lang="en-US" altLang="en-US" sz="1400" b="0" i="0" u="none" strike="noStrike" cap="none" normalizeH="0" baseline="0" dirty="0" smtClean="0">
                <a:ln>
                  <a:noFill/>
                </a:ln>
                <a:solidFill>
                  <a:srgbClr val="4070A0"/>
                </a:solidFill>
                <a:effectLst/>
                <a:latin typeface="Consolas" pitchFamily="49" charset="0"/>
                <a:cs typeface="Consolas" pitchFamily="49" charset="0"/>
              </a:rPr>
              <a:t>class="menu-internal"</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&gt;</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Tab Four</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&lt;/a&gt;&lt;/li&gt;</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b="1" dirty="0">
                <a:solidFill>
                  <a:srgbClr val="062873"/>
                </a:solidFill>
                <a:latin typeface="Consolas" pitchFamily="49" charset="0"/>
                <a:cs typeface="Consolas" pitchFamily="49" charset="0"/>
              </a:rPr>
              <a:t> </a:t>
            </a:r>
            <a:r>
              <a:rPr lang="en-US" altLang="en-US" sz="1400" b="1" dirty="0" smtClean="0">
                <a:solidFill>
                  <a:srgbClr val="062873"/>
                </a:solidFill>
                <a:latin typeface="Consolas" pitchFamily="49" charset="0"/>
                <a:cs typeface="Consolas" pitchFamily="49" charset="0"/>
              </a:rPr>
              <a:t>   </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&lt;/</a:t>
            </a:r>
            <a:r>
              <a:rPr kumimoji="0" lang="en-US" altLang="en-US" sz="1400" b="1" i="0" u="none" strike="noStrike" cap="none" normalizeH="0" baseline="0" dirty="0" err="1" smtClean="0">
                <a:ln>
                  <a:noFill/>
                </a:ln>
                <a:solidFill>
                  <a:srgbClr val="062873"/>
                </a:solidFill>
                <a:effectLst/>
                <a:latin typeface="Consolas" pitchFamily="49" charset="0"/>
                <a:cs typeface="Consolas" pitchFamily="49" charset="0"/>
              </a:rPr>
              <a:t>ul</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&gt;</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 </a:t>
            </a:r>
          </a:p>
          <a:p>
            <a:pPr lvl="0" fontAlgn="base">
              <a:spcBef>
                <a:spcPct val="0"/>
              </a:spcBef>
              <a:spcAft>
                <a:spcPct val="0"/>
              </a:spcAft>
            </a:pPr>
            <a:r>
              <a:rPr lang="en-US" altLang="en-US" sz="1400" dirty="0">
                <a:solidFill>
                  <a:srgbClr val="000000"/>
                </a:solidFill>
                <a:latin typeface="Consolas" pitchFamily="49" charset="0"/>
                <a:cs typeface="Consolas" pitchFamily="49" charset="0"/>
              </a:rPr>
              <a:t> </a:t>
            </a:r>
            <a:r>
              <a:rPr lang="en-US" altLang="en-US" sz="1400" dirty="0" smtClean="0">
                <a:solidFill>
                  <a:srgbClr val="000000"/>
                </a:solidFill>
                <a:latin typeface="Consolas" pitchFamily="49" charset="0"/>
                <a:cs typeface="Consolas" pitchFamily="49" charset="0"/>
              </a:rPr>
              <a:t>   </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&lt;div</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 </a:t>
            </a:r>
            <a:r>
              <a:rPr kumimoji="0" lang="en-US" altLang="en-US" sz="1400" b="0" i="0" u="none" strike="noStrike" cap="none" normalizeH="0" baseline="0" dirty="0" smtClean="0">
                <a:ln>
                  <a:noFill/>
                </a:ln>
                <a:solidFill>
                  <a:srgbClr val="4070A0"/>
                </a:solidFill>
                <a:effectLst/>
                <a:latin typeface="Consolas" pitchFamily="49" charset="0"/>
                <a:cs typeface="Consolas" pitchFamily="49" charset="0"/>
              </a:rPr>
              <a:t>id="tab-1“ </a:t>
            </a:r>
            <a:r>
              <a:rPr lang="en-US" altLang="en-US" sz="1400" dirty="0" smtClean="0">
                <a:solidFill>
                  <a:srgbClr val="4070A0"/>
                </a:solidFill>
                <a:latin typeface="Consolas" pitchFamily="49" charset="0"/>
                <a:cs typeface="Consolas" pitchFamily="49" charset="0"/>
              </a:rPr>
              <a:t>class="tab"</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&gt;</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        &lt;p&gt;</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Tab1 Content</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&lt;/p&gt;</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dirty="0">
                <a:solidFill>
                  <a:srgbClr val="000000"/>
                </a:solidFill>
                <a:latin typeface="Consolas" pitchFamily="49" charset="0"/>
                <a:cs typeface="Consolas" pitchFamily="49" charset="0"/>
              </a:rPr>
              <a:t> </a:t>
            </a:r>
            <a:r>
              <a:rPr lang="en-US" altLang="en-US" sz="1400" dirty="0" smtClean="0">
                <a:solidFill>
                  <a:srgbClr val="000000"/>
                </a:solidFill>
                <a:latin typeface="Consolas" pitchFamily="49" charset="0"/>
                <a:cs typeface="Consolas" pitchFamily="49" charset="0"/>
              </a:rPr>
              <a:t>   </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&lt;/div&gt;</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 </a:t>
            </a:r>
          </a:p>
          <a:p>
            <a:pPr lvl="0" fontAlgn="base">
              <a:spcBef>
                <a:spcPct val="0"/>
              </a:spcBef>
              <a:spcAft>
                <a:spcPct val="0"/>
              </a:spcAft>
            </a:pPr>
            <a:r>
              <a:rPr lang="en-US" altLang="en-US" sz="1400" dirty="0">
                <a:solidFill>
                  <a:srgbClr val="FF0000"/>
                </a:solidFill>
                <a:latin typeface="Consolas" pitchFamily="49" charset="0"/>
                <a:cs typeface="Consolas" pitchFamily="49" charset="0"/>
              </a:rPr>
              <a:t> </a:t>
            </a:r>
            <a:r>
              <a:rPr lang="en-US" altLang="en-US" sz="1400" dirty="0" smtClean="0">
                <a:solidFill>
                  <a:srgbClr val="FF0000"/>
                </a:solidFill>
                <a:latin typeface="Consolas" pitchFamily="49" charset="0"/>
                <a:cs typeface="Consolas" pitchFamily="49" charset="0"/>
              </a:rPr>
              <a:t>   </a:t>
            </a:r>
            <a:r>
              <a:rPr kumimoji="0" lang="en-US" altLang="en-US" sz="1400" b="1" i="0" u="none" strike="noStrike" cap="none" normalizeH="0" baseline="0" dirty="0" smtClean="0">
                <a:ln>
                  <a:noFill/>
                </a:ln>
                <a:solidFill>
                  <a:srgbClr val="FF0000"/>
                </a:solidFill>
                <a:effectLst/>
                <a:latin typeface="Consolas" pitchFamily="49" charset="0"/>
                <a:cs typeface="Consolas" pitchFamily="49" charset="0"/>
              </a:rPr>
              <a:t>&lt;div</a:t>
            </a:r>
            <a:r>
              <a:rPr kumimoji="0" lang="en-US" altLang="en-US" sz="1400" b="0" i="0" u="none" strike="noStrike" cap="none" normalizeH="0" baseline="0" dirty="0" smtClean="0">
                <a:ln>
                  <a:noFill/>
                </a:ln>
                <a:solidFill>
                  <a:srgbClr val="FF0000"/>
                </a:solidFill>
                <a:effectLst/>
                <a:latin typeface="Consolas" pitchFamily="49" charset="0"/>
                <a:cs typeface="Consolas" pitchFamily="49" charset="0"/>
              </a:rPr>
              <a:t> id="tab-2“ </a:t>
            </a:r>
            <a:r>
              <a:rPr lang="en-US" altLang="en-US" sz="1400" dirty="0" smtClean="0">
                <a:solidFill>
                  <a:srgbClr val="FF0000"/>
                </a:solidFill>
                <a:latin typeface="Consolas" pitchFamily="49" charset="0"/>
                <a:cs typeface="Consolas" pitchFamily="49" charset="0"/>
              </a:rPr>
              <a:t>class</a:t>
            </a:r>
            <a:r>
              <a:rPr lang="en-US" altLang="en-US" sz="1400" dirty="0">
                <a:solidFill>
                  <a:srgbClr val="FF0000"/>
                </a:solidFill>
                <a:latin typeface="Consolas" pitchFamily="49" charset="0"/>
                <a:cs typeface="Consolas" pitchFamily="49" charset="0"/>
              </a:rPr>
              <a:t>="tab"</a:t>
            </a:r>
            <a:r>
              <a:rPr kumimoji="0" lang="en-US" altLang="en-US" sz="1400" b="1" i="0" u="none" strike="noStrike" cap="none" normalizeH="0" baseline="0" dirty="0" smtClean="0">
                <a:ln>
                  <a:noFill/>
                </a:ln>
                <a:solidFill>
                  <a:srgbClr val="FF0000"/>
                </a:solidFill>
                <a:effectLst/>
                <a:latin typeface="Consolas" pitchFamily="49" charset="0"/>
                <a:cs typeface="Consolas" pitchFamily="49" charset="0"/>
              </a:rPr>
              <a:t>&gt;</a:t>
            </a:r>
            <a:r>
              <a:rPr kumimoji="0" lang="en-US" altLang="en-US" sz="1400" b="0" i="0" u="none" strike="noStrike" cap="none" normalizeH="0" baseline="0" dirty="0" smtClean="0">
                <a:ln>
                  <a:noFill/>
                </a:ln>
                <a:solidFill>
                  <a:srgbClr val="FF0000"/>
                </a:solidFill>
                <a:effectLst/>
                <a:latin typeface="Consolas" pitchFamily="49" charset="0"/>
                <a:cs typeface="Consolas"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dirty="0">
                <a:solidFill>
                  <a:srgbClr val="FF0000"/>
                </a:solidFill>
                <a:latin typeface="Consolas" pitchFamily="49" charset="0"/>
                <a:cs typeface="Consolas" pitchFamily="49" charset="0"/>
              </a:rPr>
              <a:t> </a:t>
            </a:r>
            <a:r>
              <a:rPr lang="en-US" altLang="en-US" sz="1400" dirty="0" smtClean="0">
                <a:solidFill>
                  <a:srgbClr val="FF0000"/>
                </a:solidFill>
                <a:latin typeface="Consolas" pitchFamily="49" charset="0"/>
                <a:cs typeface="Consolas" pitchFamily="49" charset="0"/>
              </a:rPr>
              <a:t>       </a:t>
            </a:r>
            <a:r>
              <a:rPr kumimoji="0" lang="en-US" altLang="en-US" sz="1400" b="1" i="0" u="none" strike="noStrike" cap="none" normalizeH="0" baseline="0" dirty="0" smtClean="0">
                <a:ln>
                  <a:noFill/>
                </a:ln>
                <a:solidFill>
                  <a:srgbClr val="FF0000"/>
                </a:solidFill>
                <a:effectLst/>
                <a:latin typeface="Consolas" pitchFamily="49" charset="0"/>
                <a:cs typeface="Consolas" pitchFamily="49" charset="0"/>
              </a:rPr>
              <a:t>&lt;h2&gt;</a:t>
            </a:r>
            <a:r>
              <a:rPr kumimoji="0" lang="en-US" altLang="en-US" sz="1400" b="0" i="0" u="none" strike="noStrike" cap="none" normalizeH="0" baseline="0" dirty="0" smtClean="0">
                <a:ln>
                  <a:noFill/>
                </a:ln>
                <a:solidFill>
                  <a:srgbClr val="FF0000"/>
                </a:solidFill>
                <a:effectLst/>
                <a:latin typeface="Consolas" pitchFamily="49" charset="0"/>
                <a:cs typeface="Consolas" pitchFamily="49" charset="0"/>
              </a:rPr>
              <a:t>Tab 2</a:t>
            </a:r>
            <a:r>
              <a:rPr kumimoji="0" lang="en-US" altLang="en-US" sz="1400" b="1" i="0" u="none" strike="noStrike" cap="none" normalizeH="0" baseline="0" dirty="0" smtClean="0">
                <a:ln>
                  <a:noFill/>
                </a:ln>
                <a:solidFill>
                  <a:srgbClr val="FF0000"/>
                </a:solidFill>
                <a:effectLst/>
                <a:latin typeface="Consolas" pitchFamily="49" charset="0"/>
                <a:cs typeface="Consolas" pitchFamily="49" charset="0"/>
              </a:rPr>
              <a:t>&lt;/h2&gt;</a:t>
            </a:r>
            <a:endParaRPr lang="en-US" altLang="en-US" sz="1400" dirty="0">
              <a:solidFill>
                <a:srgbClr val="FF0000"/>
              </a:solidFill>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dirty="0" smtClean="0">
                <a:ln>
                  <a:noFill/>
                </a:ln>
                <a:solidFill>
                  <a:srgbClr val="FF0000"/>
                </a:solidFill>
                <a:effectLst/>
                <a:latin typeface="Consolas" pitchFamily="49" charset="0"/>
                <a:cs typeface="Consolas" pitchFamily="49" charset="0"/>
              </a:rPr>
              <a:t>        </a:t>
            </a:r>
            <a:r>
              <a:rPr kumimoji="0" lang="en-US" altLang="en-US" sz="1400" b="1" i="0" u="none" strike="noStrike" cap="none" normalizeH="0" baseline="0" dirty="0" smtClean="0">
                <a:ln>
                  <a:noFill/>
                </a:ln>
                <a:solidFill>
                  <a:srgbClr val="FF0000"/>
                </a:solidFill>
                <a:effectLst/>
                <a:latin typeface="Consolas" pitchFamily="49" charset="0"/>
                <a:cs typeface="Consolas" pitchFamily="49" charset="0"/>
              </a:rPr>
              <a:t>&lt;p&gt;</a:t>
            </a:r>
            <a:r>
              <a:rPr kumimoji="0" lang="en-US" altLang="en-US" sz="1400" b="0" i="0" u="none" strike="noStrike" cap="none" normalizeH="0" baseline="0" dirty="0" smtClean="0">
                <a:ln>
                  <a:noFill/>
                </a:ln>
                <a:solidFill>
                  <a:srgbClr val="FF0000"/>
                </a:solidFill>
                <a:effectLst/>
                <a:latin typeface="Consolas" pitchFamily="49" charset="0"/>
                <a:cs typeface="Consolas" pitchFamily="49" charset="0"/>
              </a:rPr>
              <a:t>Tab 2 content</a:t>
            </a:r>
            <a:r>
              <a:rPr kumimoji="0" lang="en-US" altLang="en-US" sz="1400" b="1" i="0" u="none" strike="noStrike" cap="none" normalizeH="0" baseline="0" dirty="0" smtClean="0">
                <a:ln>
                  <a:noFill/>
                </a:ln>
                <a:solidFill>
                  <a:srgbClr val="FF0000"/>
                </a:solidFill>
                <a:effectLst/>
                <a:latin typeface="Consolas" pitchFamily="49" charset="0"/>
                <a:cs typeface="Consolas" pitchFamily="49" charset="0"/>
              </a:rPr>
              <a:t>&lt;/p&gt;</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b="1" dirty="0">
                <a:solidFill>
                  <a:srgbClr val="FF0000"/>
                </a:solidFill>
                <a:latin typeface="Consolas" pitchFamily="49" charset="0"/>
                <a:cs typeface="Consolas" pitchFamily="49" charset="0"/>
              </a:rPr>
              <a:t> </a:t>
            </a:r>
            <a:r>
              <a:rPr lang="en-US" altLang="en-US" sz="1400" b="1" dirty="0" smtClean="0">
                <a:solidFill>
                  <a:srgbClr val="FF0000"/>
                </a:solidFill>
                <a:latin typeface="Consolas" pitchFamily="49" charset="0"/>
                <a:cs typeface="Consolas" pitchFamily="49" charset="0"/>
              </a:rPr>
              <a:t>   </a:t>
            </a:r>
            <a:r>
              <a:rPr kumimoji="0" lang="en-US" altLang="en-US" sz="1400" b="1" i="0" u="none" strike="noStrike" cap="none" normalizeH="0" baseline="0" dirty="0" smtClean="0">
                <a:ln>
                  <a:noFill/>
                </a:ln>
                <a:solidFill>
                  <a:srgbClr val="FF0000"/>
                </a:solidFill>
                <a:effectLst/>
                <a:latin typeface="Consolas" pitchFamily="49" charset="0"/>
                <a:cs typeface="Consolas" pitchFamily="49" charset="0"/>
              </a:rPr>
              <a:t>&lt;/div&gt;</a:t>
            </a:r>
            <a:endParaRPr lang="en-US" altLang="en-US" sz="1400" dirty="0">
              <a:solidFill>
                <a:srgbClr val="FF0000"/>
              </a:solidFill>
              <a:latin typeface="Consolas" pitchFamily="49" charset="0"/>
              <a:cs typeface="Consolas" pitchFamily="49" charset="0"/>
            </a:endParaRPr>
          </a:p>
          <a:p>
            <a:pPr lvl="0" fontAlgn="base">
              <a:spcBef>
                <a:spcPct val="0"/>
              </a:spcBef>
              <a:spcAft>
                <a:spcPct val="0"/>
              </a:spcAft>
            </a:pPr>
            <a:r>
              <a:rPr kumimoji="0" lang="en-US" altLang="en-US" sz="1400" b="1" i="0" u="none" strike="noStrike" cap="none" normalizeH="0" dirty="0" smtClean="0">
                <a:ln>
                  <a:noFill/>
                </a:ln>
                <a:solidFill>
                  <a:srgbClr val="000000"/>
                </a:solidFill>
                <a:effectLst/>
                <a:latin typeface="Consolas" pitchFamily="49" charset="0"/>
                <a:cs typeface="Consolas" pitchFamily="49" charset="0"/>
              </a:rPr>
              <a:t>    </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&lt;div</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 </a:t>
            </a:r>
            <a:r>
              <a:rPr kumimoji="0" lang="en-US" altLang="en-US" sz="1400" b="0" i="0" u="none" strike="noStrike" cap="none" normalizeH="0" baseline="0" dirty="0" smtClean="0">
                <a:ln>
                  <a:noFill/>
                </a:ln>
                <a:solidFill>
                  <a:srgbClr val="4070A0"/>
                </a:solidFill>
                <a:effectLst/>
                <a:latin typeface="Consolas" pitchFamily="49" charset="0"/>
                <a:cs typeface="Consolas" pitchFamily="49" charset="0"/>
              </a:rPr>
              <a:t>id="tab-3“ </a:t>
            </a:r>
            <a:r>
              <a:rPr lang="en-US" altLang="en-US" sz="1400" dirty="0" smtClean="0">
                <a:solidFill>
                  <a:srgbClr val="4070A0"/>
                </a:solidFill>
                <a:latin typeface="Consolas" pitchFamily="49" charset="0"/>
                <a:cs typeface="Consolas" pitchFamily="49" charset="0"/>
              </a:rPr>
              <a:t>class</a:t>
            </a:r>
            <a:r>
              <a:rPr lang="en-US" altLang="en-US" sz="1400" dirty="0">
                <a:solidFill>
                  <a:srgbClr val="4070A0"/>
                </a:solidFill>
                <a:latin typeface="Consolas" pitchFamily="49" charset="0"/>
                <a:cs typeface="Consolas" pitchFamily="49" charset="0"/>
              </a:rPr>
              <a:t>="tab"</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&gt;</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b="1" dirty="0">
                <a:solidFill>
                  <a:srgbClr val="062873"/>
                </a:solidFill>
                <a:latin typeface="Consolas" pitchFamily="49" charset="0"/>
                <a:cs typeface="Consolas" pitchFamily="49" charset="0"/>
              </a:rPr>
              <a:t> </a:t>
            </a:r>
            <a:r>
              <a:rPr lang="en-US" altLang="en-US" sz="1400" b="1" dirty="0" smtClean="0">
                <a:solidFill>
                  <a:srgbClr val="062873"/>
                </a:solidFill>
                <a:latin typeface="Consolas" pitchFamily="49" charset="0"/>
                <a:cs typeface="Consolas" pitchFamily="49" charset="0"/>
              </a:rPr>
              <a:t>       </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&lt;p&gt;</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Tab 3 content</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&lt;/p&gt;</a:t>
            </a:r>
            <a:endParaRPr lang="en-US" altLang="en-US" sz="1400" dirty="0">
              <a:solidFill>
                <a:srgbClr val="000000"/>
              </a:solidFill>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dirty="0" smtClean="0">
                <a:ln>
                  <a:noFill/>
                </a:ln>
                <a:solidFill>
                  <a:srgbClr val="000000"/>
                </a:solidFill>
                <a:effectLst/>
                <a:latin typeface="Consolas" pitchFamily="49" charset="0"/>
                <a:cs typeface="Consolas" pitchFamily="49" charset="0"/>
              </a:rPr>
              <a:t>    </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&lt;/div&gt;</a:t>
            </a:r>
          </a:p>
          <a:p>
            <a:pPr lvl="0" fontAlgn="base">
              <a:spcBef>
                <a:spcPct val="0"/>
              </a:spcBef>
              <a:spcAft>
                <a:spcPct val="0"/>
              </a:spcAft>
            </a:pPr>
            <a:r>
              <a:rPr lang="en-US" altLang="en-US" sz="1400" b="1" dirty="0">
                <a:solidFill>
                  <a:srgbClr val="062873"/>
                </a:solidFill>
                <a:latin typeface="Consolas" pitchFamily="49" charset="0"/>
                <a:cs typeface="Consolas" pitchFamily="49" charset="0"/>
              </a:rPr>
              <a:t> </a:t>
            </a:r>
            <a:r>
              <a:rPr lang="en-US" altLang="en-US" sz="1400" b="1" dirty="0" smtClean="0">
                <a:solidFill>
                  <a:srgbClr val="062873"/>
                </a:solidFill>
                <a:latin typeface="Consolas" pitchFamily="49" charset="0"/>
                <a:cs typeface="Consolas" pitchFamily="49" charset="0"/>
              </a:rPr>
              <a:t>   </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&lt;div</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 </a:t>
            </a:r>
            <a:r>
              <a:rPr kumimoji="0" lang="en-US" altLang="en-US" sz="1400" b="0" i="0" u="none" strike="noStrike" cap="none" normalizeH="0" baseline="0" dirty="0" smtClean="0">
                <a:ln>
                  <a:noFill/>
                </a:ln>
                <a:solidFill>
                  <a:srgbClr val="4070A0"/>
                </a:solidFill>
                <a:effectLst/>
                <a:latin typeface="Consolas" pitchFamily="49" charset="0"/>
                <a:cs typeface="Consolas" pitchFamily="49" charset="0"/>
              </a:rPr>
              <a:t>id="tab-4“ </a:t>
            </a:r>
            <a:r>
              <a:rPr lang="en-US" altLang="en-US" sz="1400" dirty="0" smtClean="0">
                <a:solidFill>
                  <a:srgbClr val="4070A0"/>
                </a:solidFill>
                <a:latin typeface="Consolas" pitchFamily="49" charset="0"/>
                <a:cs typeface="Consolas" pitchFamily="49" charset="0"/>
              </a:rPr>
              <a:t>class</a:t>
            </a:r>
            <a:r>
              <a:rPr lang="en-US" altLang="en-US" sz="1400" dirty="0">
                <a:solidFill>
                  <a:srgbClr val="4070A0"/>
                </a:solidFill>
                <a:latin typeface="Consolas" pitchFamily="49" charset="0"/>
                <a:cs typeface="Consolas" pitchFamily="49" charset="0"/>
              </a:rPr>
              <a:t>="tab"</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&gt;</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b="1" dirty="0">
                <a:solidFill>
                  <a:srgbClr val="062873"/>
                </a:solidFill>
                <a:latin typeface="Consolas" pitchFamily="49" charset="0"/>
                <a:cs typeface="Consolas" pitchFamily="49" charset="0"/>
              </a:rPr>
              <a:t> </a:t>
            </a:r>
            <a:r>
              <a:rPr lang="en-US" altLang="en-US" sz="1400" b="1" dirty="0" smtClean="0">
                <a:solidFill>
                  <a:srgbClr val="062873"/>
                </a:solidFill>
                <a:latin typeface="Consolas" pitchFamily="49" charset="0"/>
                <a:cs typeface="Consolas" pitchFamily="49" charset="0"/>
              </a:rPr>
              <a:t>       </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&lt;p&gt;</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Tab 4 content.</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&lt;/p&gt;</a:t>
            </a:r>
            <a:endParaRPr lang="en-US" altLang="en-US" sz="1400" dirty="0">
              <a:solidFill>
                <a:srgbClr val="000000"/>
              </a:solidFill>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dirty="0" smtClean="0">
                <a:ln>
                  <a:noFill/>
                </a:ln>
                <a:solidFill>
                  <a:srgbClr val="000000"/>
                </a:solidFill>
                <a:effectLst/>
                <a:latin typeface="Consolas" pitchFamily="49" charset="0"/>
                <a:cs typeface="Consolas" pitchFamily="49" charset="0"/>
              </a:rPr>
              <a:t>    </a:t>
            </a: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&lt;/div&gt;</a:t>
            </a:r>
            <a:r>
              <a:rPr kumimoji="0" lang="en-US" altLang="en-US" sz="1400" b="0" i="0" u="none" strike="noStrike" cap="none" normalizeH="0" baseline="0" dirty="0" smtClean="0">
                <a:ln>
                  <a:noFill/>
                </a:ln>
                <a:solidFill>
                  <a:srgbClr val="000000"/>
                </a:solidFill>
                <a:effectLst/>
                <a:latin typeface="Consolas" pitchFamily="49" charset="0"/>
                <a:cs typeface="Consolas"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62873"/>
                </a:solidFill>
                <a:effectLst/>
                <a:latin typeface="Consolas" pitchFamily="49" charset="0"/>
                <a:cs typeface="Consolas" pitchFamily="49" charset="0"/>
              </a:rPr>
              <a:t>&lt;/div&gt;</a:t>
            </a:r>
            <a:r>
              <a:rPr kumimoji="0" lang="en-US" altLang="en-US" sz="1400" b="0" i="0" u="none" strike="noStrike" cap="none" normalizeH="0" baseline="0" dirty="0" smtClean="0">
                <a:ln>
                  <a:noFill/>
                </a:ln>
                <a:solidFill>
                  <a:schemeClr val="tx1"/>
                </a:solidFill>
                <a:effectLst/>
                <a:latin typeface="Arial" pitchFamily="34" charset="0"/>
                <a:cs typeface="Arial" pitchFamily="34" charset="0"/>
              </a:rPr>
              <a:t> </a:t>
            </a:r>
          </a:p>
        </p:txBody>
      </p:sp>
      <p:pic>
        <p:nvPicPr>
          <p:cNvPr id="10" name="Picture 2" descr="D:\yandex.disc\Скриншоты\2014-06-09 23-13-18 Скриншот экрана.png"/>
          <p:cNvPicPr>
            <a:picLocks noChangeAspect="1" noChangeArrowheads="1"/>
          </p:cNvPicPr>
          <p:nvPr/>
        </p:nvPicPr>
        <p:blipFill rotWithShape="1">
          <a:blip r:embed="rId5">
            <a:extLst>
              <a:ext uri="{28A0092B-C50C-407E-A947-70E740481C1C}">
                <a14:useLocalDpi xmlns:a14="http://schemas.microsoft.com/office/drawing/2010/main" val="0"/>
              </a:ext>
            </a:extLst>
          </a:blip>
          <a:srcRect t="27550"/>
          <a:stretch/>
        </p:blipFill>
        <p:spPr bwMode="auto">
          <a:xfrm>
            <a:off x="6825885" y="3787086"/>
            <a:ext cx="3924300" cy="1111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3603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t>Пример</a:t>
            </a:r>
            <a:r>
              <a:rPr lang="en-US" sz="2000" dirty="0" smtClean="0"/>
              <a:t> </a:t>
            </a:r>
            <a:r>
              <a:rPr lang="ru-RU" sz="2000" dirty="0" smtClean="0"/>
              <a:t>– чистый </a:t>
            </a:r>
            <a:r>
              <a:rPr lang="en-US" sz="2000" dirty="0" smtClean="0"/>
              <a:t>J</a:t>
            </a:r>
            <a:r>
              <a:rPr lang="en-US" sz="2000" dirty="0" smtClean="0"/>
              <a:t>avaScript</a:t>
            </a:r>
            <a:endParaRPr lang="ru-RU" sz="2000" dirty="0"/>
          </a:p>
        </p:txBody>
      </p:sp>
      <p:sp>
        <p:nvSpPr>
          <p:cNvPr id="8" name="Rectangle 2"/>
          <p:cNvSpPr>
            <a:spLocks noChangeArrowheads="1"/>
          </p:cNvSpPr>
          <p:nvPr/>
        </p:nvSpPr>
        <p:spPr bwMode="auto">
          <a:xfrm>
            <a:off x="1983614" y="2129777"/>
            <a:ext cx="7950895"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fontAlgn="base">
              <a:spcBef>
                <a:spcPct val="0"/>
              </a:spcBef>
              <a:spcAft>
                <a:spcPct val="0"/>
              </a:spcAft>
            </a:pPr>
            <a:r>
              <a:rPr lang="en-US" altLang="en-US" sz="1400" b="1" dirty="0" err="1">
                <a:solidFill>
                  <a:srgbClr val="000080"/>
                </a:solidFill>
                <a:latin typeface="Consolas" panose="020B0609020204030204" pitchFamily="49" charset="0"/>
                <a:cs typeface="Consolas" panose="020B0609020204030204" pitchFamily="49" charset="0"/>
              </a:rPr>
              <a:t>var</a:t>
            </a:r>
            <a:r>
              <a:rPr lang="en-US" altLang="en-US" sz="1400" dirty="0">
                <a:solidFill>
                  <a:srgbClr val="333333"/>
                </a:solidFill>
                <a:latin typeface="Consolas" panose="020B0609020204030204" pitchFamily="49" charset="0"/>
                <a:cs typeface="Consolas" panose="020B0609020204030204" pitchFamily="49" charset="0"/>
              </a:rPr>
              <a:t> </a:t>
            </a:r>
            <a:r>
              <a:rPr lang="en-US" altLang="en-US" sz="1400" dirty="0" smtClean="0">
                <a:solidFill>
                  <a:srgbClr val="333333"/>
                </a:solidFill>
                <a:latin typeface="Consolas" panose="020B0609020204030204" pitchFamily="49" charset="0"/>
                <a:cs typeface="Consolas" panose="020B0609020204030204" pitchFamily="49" charset="0"/>
              </a:rPr>
              <a:t>pages; </a:t>
            </a:r>
            <a:endParaRPr lang="en-US" altLang="en-US" sz="1400" dirty="0">
              <a:solidFill>
                <a:srgbClr val="333333"/>
              </a:solidFill>
              <a:latin typeface="Consolas" panose="020B0609020204030204" pitchFamily="49" charset="0"/>
              <a:cs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window.onload</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400" b="1"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function</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 </a:t>
            </a:r>
            <a:endPar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endParaRPr>
          </a:p>
          <a:p>
            <a:pPr lvl="0" fontAlgn="base">
              <a:spcBef>
                <a:spcPct val="0"/>
              </a:spcBef>
              <a:spcAft>
                <a:spcPct val="0"/>
              </a:spcAft>
            </a:pPr>
            <a:r>
              <a:rPr lang="en-US" altLang="en-US" sz="1400" b="1" dirty="0" smtClean="0">
                <a:solidFill>
                  <a:srgbClr val="000080"/>
                </a:solidFill>
                <a:latin typeface="Consolas" panose="020B0609020204030204" pitchFamily="49" charset="0"/>
                <a:cs typeface="Consolas" panose="020B0609020204030204" pitchFamily="49" charset="0"/>
              </a:rPr>
              <a:t>    </a:t>
            </a:r>
            <a:r>
              <a:rPr lang="en-US" altLang="en-US" sz="1400" b="1" dirty="0" err="1" smtClean="0">
                <a:solidFill>
                  <a:srgbClr val="000080"/>
                </a:solidFill>
                <a:latin typeface="Consolas" panose="020B0609020204030204" pitchFamily="49" charset="0"/>
                <a:cs typeface="Consolas" panose="020B0609020204030204" pitchFamily="49" charset="0"/>
              </a:rPr>
              <a:t>var</a:t>
            </a:r>
            <a:r>
              <a:rPr lang="en-US" altLang="en-US" sz="1400" dirty="0" smtClean="0">
                <a:solidFill>
                  <a:srgbClr val="333333"/>
                </a:solidFill>
                <a:latin typeface="Consolas" panose="020B0609020204030204" pitchFamily="49" charset="0"/>
                <a:cs typeface="Consolas" panose="020B0609020204030204" pitchFamily="49" charset="0"/>
              </a:rPr>
              <a:t> </a:t>
            </a:r>
            <a:r>
              <a:rPr lang="en-US" altLang="en-US" sz="1400" dirty="0" err="1" smtClean="0">
                <a:solidFill>
                  <a:srgbClr val="333333"/>
                </a:solidFill>
                <a:latin typeface="Consolas" panose="020B0609020204030204" pitchFamily="49" charset="0"/>
                <a:cs typeface="Consolas" panose="020B0609020204030204" pitchFamily="49" charset="0"/>
              </a:rPr>
              <a:t>i</a:t>
            </a:r>
            <a:r>
              <a:rPr lang="en-US" altLang="en-US" sz="1400" dirty="0" smtClean="0">
                <a:solidFill>
                  <a:srgbClr val="333333"/>
                </a:solidFill>
                <a:latin typeface="Consolas" panose="020B0609020204030204" pitchFamily="49" charset="0"/>
                <a:cs typeface="Consolas" panose="020B0609020204030204" pitchFamily="49" charset="0"/>
              </a:rPr>
              <a:t> </a:t>
            </a:r>
            <a:r>
              <a:rPr lang="en-US" altLang="en-US" sz="1400" dirty="0">
                <a:solidFill>
                  <a:srgbClr val="333333"/>
                </a:solidFill>
                <a:latin typeface="Consolas" panose="020B0609020204030204" pitchFamily="49" charset="0"/>
                <a:cs typeface="Consolas" panose="020B0609020204030204" pitchFamily="49" charset="0"/>
              </a:rPr>
              <a:t>= </a:t>
            </a:r>
            <a:r>
              <a:rPr lang="en-US" altLang="en-US" sz="1400" dirty="0">
                <a:solidFill>
                  <a:srgbClr val="0000FF"/>
                </a:solidFill>
                <a:latin typeface="Consolas" panose="020B0609020204030204" pitchFamily="49" charset="0"/>
                <a:cs typeface="Consolas" panose="020B0609020204030204" pitchFamily="49" charset="0"/>
              </a:rPr>
              <a:t>0</a:t>
            </a:r>
            <a:r>
              <a:rPr lang="en-US" altLang="en-US" sz="1400" dirty="0" smtClean="0">
                <a:solidFill>
                  <a:srgbClr val="333333"/>
                </a:solidFill>
                <a:latin typeface="Consolas" panose="020B0609020204030204" pitchFamily="49" charset="0"/>
                <a:cs typeface="Consolas" panose="020B0609020204030204" pitchFamily="49" charset="0"/>
              </a:rPr>
              <a:t>; </a:t>
            </a:r>
            <a:endPar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dirty="0" smtClean="0">
                <a:solidFill>
                  <a:srgbClr val="333333"/>
                </a:solidFill>
                <a:latin typeface="Consolas" panose="020B0609020204030204" pitchFamily="49" charset="0"/>
                <a:cs typeface="Consolas" panose="020B0609020204030204" pitchFamily="49" charset="0"/>
              </a:rPr>
              <a:t>    </a:t>
            </a:r>
            <a:r>
              <a:rPr kumimoji="0" lang="en-US" altLang="en-US" sz="1400" b="1" i="0" u="none" strike="noStrike" cap="none" normalizeH="0" baseline="0" dirty="0" err="1" smtClean="0">
                <a:ln>
                  <a:noFill/>
                </a:ln>
                <a:solidFill>
                  <a:srgbClr val="000080"/>
                </a:solidFill>
                <a:effectLst/>
                <a:latin typeface="Consolas" panose="020B0609020204030204" pitchFamily="49" charset="0"/>
                <a:cs typeface="Consolas" panose="020B0609020204030204" pitchFamily="49" charset="0"/>
              </a:rPr>
              <a:t>var</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container = </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document.querySelector</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"#tabs"</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dirty="0" smtClean="0">
                <a:solidFill>
                  <a:srgbClr val="333333"/>
                </a:solidFill>
                <a:latin typeface="Consolas" panose="020B0609020204030204" pitchFamily="49" charset="0"/>
                <a:cs typeface="Consolas" panose="020B0609020204030204" pitchFamily="49" charset="0"/>
              </a:rPr>
              <a:t>    </a:t>
            </a:r>
            <a:r>
              <a:rPr kumimoji="0" lang="en-US" altLang="en-US" sz="1400" b="1" i="0" u="none" strike="noStrike" cap="none" normalizeH="0" baseline="0" dirty="0" err="1" smtClean="0">
                <a:ln>
                  <a:noFill/>
                </a:ln>
                <a:solidFill>
                  <a:srgbClr val="000080"/>
                </a:solidFill>
                <a:effectLst/>
                <a:latin typeface="Consolas" panose="020B0609020204030204" pitchFamily="49" charset="0"/>
                <a:cs typeface="Consolas" panose="020B0609020204030204" pitchFamily="49" charset="0"/>
              </a:rPr>
              <a:t>var</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navitem</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 </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document.querySelector</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"#tab-2"</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endPar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endParaRPr>
          </a:p>
          <a:p>
            <a:pPr lvl="0" fontAlgn="base">
              <a:spcBef>
                <a:spcPct val="0"/>
              </a:spcBef>
              <a:spcAft>
                <a:spcPct val="0"/>
              </a:spcAft>
            </a:pPr>
            <a:r>
              <a:rPr lang="en-US" altLang="en-US" sz="1400" dirty="0" smtClean="0">
                <a:solidFill>
                  <a:srgbClr val="333333"/>
                </a:solidFill>
                <a:latin typeface="Consolas" panose="020B0609020204030204" pitchFamily="49" charset="0"/>
                <a:cs typeface="Consolas" panose="020B0609020204030204" pitchFamily="49" charset="0"/>
              </a:rPr>
              <a:t>    pages </a:t>
            </a:r>
            <a:r>
              <a:rPr lang="en-US" altLang="en-US" sz="1400" dirty="0">
                <a:solidFill>
                  <a:srgbClr val="333333"/>
                </a:solidFill>
                <a:latin typeface="Consolas" panose="020B0609020204030204" pitchFamily="49" charset="0"/>
                <a:cs typeface="Consolas" panose="020B0609020204030204" pitchFamily="49" charset="0"/>
              </a:rPr>
              <a:t>= </a:t>
            </a:r>
            <a:r>
              <a:rPr lang="en-US" altLang="en-US" sz="1400" dirty="0" err="1">
                <a:solidFill>
                  <a:srgbClr val="333333"/>
                </a:solidFill>
                <a:latin typeface="Consolas" panose="020B0609020204030204" pitchFamily="49" charset="0"/>
                <a:cs typeface="Consolas" panose="020B0609020204030204" pitchFamily="49" charset="0"/>
              </a:rPr>
              <a:t>container.querySelectorAll</a:t>
            </a:r>
            <a:r>
              <a:rPr lang="en-US" altLang="en-US" sz="1400" dirty="0">
                <a:solidFill>
                  <a:srgbClr val="333333"/>
                </a:solidFill>
                <a:latin typeface="Consolas" panose="020B0609020204030204" pitchFamily="49" charset="0"/>
                <a:cs typeface="Consolas" panose="020B0609020204030204" pitchFamily="49" charset="0"/>
              </a:rPr>
              <a:t>(</a:t>
            </a:r>
            <a:r>
              <a:rPr lang="en-US" altLang="en-US" sz="1400" dirty="0">
                <a:solidFill>
                  <a:srgbClr val="0000FF"/>
                </a:solidFill>
                <a:latin typeface="Consolas" panose="020B0609020204030204" pitchFamily="49" charset="0"/>
                <a:cs typeface="Consolas" panose="020B0609020204030204" pitchFamily="49" charset="0"/>
              </a:rPr>
              <a:t>".tab"</a:t>
            </a:r>
            <a:r>
              <a:rPr lang="en-US" altLang="en-US" sz="1400" dirty="0">
                <a:solidFill>
                  <a:srgbClr val="333333"/>
                </a:solidFill>
                <a:latin typeface="Consolas" panose="020B0609020204030204" pitchFamily="49" charset="0"/>
                <a:cs typeface="Consolas" panose="020B0609020204030204" pitchFamily="49" charset="0"/>
              </a:rPr>
              <a:t>); </a:t>
            </a:r>
            <a:endParaRPr lang="en-US" altLang="en-US" sz="1400" dirty="0" smtClean="0">
              <a:solidFill>
                <a:srgbClr val="333333"/>
              </a:solidFill>
              <a:latin typeface="Consolas" panose="020B0609020204030204" pitchFamily="49" charset="0"/>
              <a:cs typeface="Consolas" panose="020B0609020204030204" pitchFamily="49" charset="0"/>
            </a:endParaRPr>
          </a:p>
          <a:p>
            <a:pPr lvl="0" fontAlgn="base">
              <a:spcBef>
                <a:spcPct val="0"/>
              </a:spcBef>
              <a:spcAft>
                <a:spcPct val="0"/>
              </a:spcAft>
            </a:pPr>
            <a:r>
              <a:rPr lang="en-US" altLang="en-US" sz="1400" b="1" dirty="0">
                <a:solidFill>
                  <a:srgbClr val="000080"/>
                </a:solidFill>
                <a:latin typeface="Consolas" panose="020B0609020204030204" pitchFamily="49" charset="0"/>
                <a:cs typeface="Consolas" panose="020B0609020204030204" pitchFamily="49" charset="0"/>
              </a:rPr>
              <a:t> </a:t>
            </a:r>
            <a:r>
              <a:rPr lang="en-US" altLang="en-US" sz="1400" b="1" dirty="0" smtClean="0">
                <a:solidFill>
                  <a:srgbClr val="000080"/>
                </a:solidFill>
                <a:latin typeface="Consolas" panose="020B0609020204030204" pitchFamily="49" charset="0"/>
                <a:cs typeface="Consolas" panose="020B0609020204030204" pitchFamily="49" charset="0"/>
              </a:rPr>
              <a:t>   </a:t>
            </a:r>
            <a:r>
              <a:rPr lang="en-US" altLang="en-US" sz="1400" b="1" dirty="0" err="1" smtClean="0">
                <a:solidFill>
                  <a:srgbClr val="000080"/>
                </a:solidFill>
                <a:latin typeface="Consolas" panose="020B0609020204030204" pitchFamily="49" charset="0"/>
                <a:cs typeface="Consolas" panose="020B0609020204030204" pitchFamily="49" charset="0"/>
              </a:rPr>
              <a:t>var</a:t>
            </a:r>
            <a:r>
              <a:rPr lang="en-US" altLang="en-US" sz="1400" dirty="0" smtClean="0">
                <a:solidFill>
                  <a:srgbClr val="333333"/>
                </a:solidFill>
                <a:latin typeface="Consolas" panose="020B0609020204030204" pitchFamily="49" charset="0"/>
                <a:cs typeface="Consolas" panose="020B0609020204030204" pitchFamily="49" charset="0"/>
              </a:rPr>
              <a:t> </a:t>
            </a:r>
            <a:r>
              <a:rPr lang="en-US" altLang="en-US" sz="1400" dirty="0" err="1">
                <a:solidFill>
                  <a:srgbClr val="333333"/>
                </a:solidFill>
                <a:latin typeface="Consolas" panose="020B0609020204030204" pitchFamily="49" charset="0"/>
                <a:cs typeface="Consolas" panose="020B0609020204030204" pitchFamily="49" charset="0"/>
              </a:rPr>
              <a:t>nav</a:t>
            </a:r>
            <a:r>
              <a:rPr lang="en-US" altLang="en-US" sz="1400" dirty="0">
                <a:solidFill>
                  <a:srgbClr val="333333"/>
                </a:solidFill>
                <a:latin typeface="Consolas" panose="020B0609020204030204" pitchFamily="49" charset="0"/>
                <a:cs typeface="Consolas" panose="020B0609020204030204" pitchFamily="49" charset="0"/>
              </a:rPr>
              <a:t> = </a:t>
            </a:r>
            <a:r>
              <a:rPr lang="en-US" altLang="en-US" sz="1400" dirty="0" err="1">
                <a:solidFill>
                  <a:srgbClr val="333333"/>
                </a:solidFill>
                <a:latin typeface="Consolas" panose="020B0609020204030204" pitchFamily="49" charset="0"/>
                <a:cs typeface="Consolas" panose="020B0609020204030204" pitchFamily="49" charset="0"/>
              </a:rPr>
              <a:t>container.querySelectorAll</a:t>
            </a:r>
            <a:r>
              <a:rPr lang="en-US" altLang="en-US" sz="1400" dirty="0">
                <a:solidFill>
                  <a:srgbClr val="333333"/>
                </a:solidFill>
                <a:latin typeface="Consolas" panose="020B0609020204030204" pitchFamily="49" charset="0"/>
                <a:cs typeface="Consolas" panose="020B0609020204030204" pitchFamily="49" charset="0"/>
              </a:rPr>
              <a:t>(</a:t>
            </a:r>
            <a:r>
              <a:rPr lang="en-US" altLang="en-US" sz="1400" dirty="0">
                <a:solidFill>
                  <a:srgbClr val="0000FF"/>
                </a:solidFill>
                <a:latin typeface="Consolas" panose="020B0609020204030204" pitchFamily="49" charset="0"/>
                <a:cs typeface="Consolas" panose="020B0609020204030204" pitchFamily="49" charset="0"/>
              </a:rPr>
              <a:t>“.</a:t>
            </a:r>
            <a:r>
              <a:rPr lang="en-US" altLang="en-US" sz="1400" dirty="0">
                <a:solidFill>
                  <a:srgbClr val="4070A0"/>
                </a:solidFill>
                <a:latin typeface="Consolas" pitchFamily="49" charset="0"/>
                <a:cs typeface="Consolas" pitchFamily="49" charset="0"/>
              </a:rPr>
              <a:t>menu-internal</a:t>
            </a:r>
            <a:r>
              <a:rPr lang="en-US" altLang="en-US" sz="1400" dirty="0">
                <a:solidFill>
                  <a:srgbClr val="0000FF"/>
                </a:solidFill>
                <a:latin typeface="Consolas" panose="020B0609020204030204" pitchFamily="49" charset="0"/>
                <a:cs typeface="Consolas" panose="020B0609020204030204" pitchFamily="49" charset="0"/>
              </a:rPr>
              <a:t>"</a:t>
            </a:r>
            <a:r>
              <a:rPr lang="en-US" altLang="en-US" sz="1400" dirty="0">
                <a:solidFill>
                  <a:srgbClr val="333333"/>
                </a:solidFill>
                <a:latin typeface="Consolas" panose="020B0609020204030204" pitchFamily="49" charset="0"/>
                <a:cs typeface="Consolas" panose="020B0609020204030204" pitchFamily="49" charset="0"/>
              </a:rPr>
              <a:t>); </a:t>
            </a:r>
            <a:endPar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dirty="0" smtClean="0">
                <a:solidFill>
                  <a:srgbClr val="333333"/>
                </a:solidFill>
                <a:latin typeface="Consolas" panose="020B0609020204030204" pitchFamily="49" charset="0"/>
                <a:cs typeface="Consolas" panose="020B0609020204030204" pitchFamily="49" charset="0"/>
              </a:rPr>
              <a:t>    </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navitem.parentNode.setAttribute</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"class"</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"active"</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endPar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endParaRPr>
          </a:p>
          <a:p>
            <a:pPr lvl="0" fontAlgn="base">
              <a:spcBef>
                <a:spcPct val="0"/>
              </a:spcBef>
              <a:spcAft>
                <a:spcPct val="0"/>
              </a:spcAft>
            </a:pPr>
            <a:r>
              <a:rPr kumimoji="0" lang="en-US" altLang="en-US" sz="1400" b="1"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    for</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i</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 </a:t>
            </a:r>
            <a:r>
              <a:rPr lang="en-US" altLang="en-US" sz="1400" dirty="0" smtClean="0">
                <a:solidFill>
                  <a:srgbClr val="0000FF"/>
                </a:solidFill>
                <a:latin typeface="Consolas" panose="020B0609020204030204" pitchFamily="49" charset="0"/>
                <a:cs typeface="Consolas" panose="020B0609020204030204" pitchFamily="49" charset="0"/>
              </a:rPr>
              <a:t>0</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i</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&lt; </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pages.length</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i</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 </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pages.item</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i</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style.display</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"none"</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 </a:t>
            </a:r>
          </a:p>
          <a:p>
            <a:pPr lvl="0" fontAlgn="base">
              <a:spcBef>
                <a:spcPct val="0"/>
              </a:spcBef>
              <a:spcAft>
                <a:spcPct val="0"/>
              </a:spcAft>
            </a:pPr>
            <a:r>
              <a:rPr kumimoji="0" lang="en-US" altLang="en-US" sz="1400" b="1"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    for</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i</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0</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i &lt; </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nav.length</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i++) { </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nav</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[i].</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onclick</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displayPage</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 </a:t>
            </a:r>
            <a:endPar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endParaRPr>
          </a:p>
          <a:p>
            <a:pPr lvl="0" fontAlgn="base">
              <a:spcBef>
                <a:spcPct val="0"/>
              </a:spcBef>
              <a:spcAft>
                <a:spcPct val="0"/>
              </a:spcAft>
            </a:pP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endPar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function</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displayPage</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dirty="0" smtClean="0">
                <a:solidFill>
                  <a:srgbClr val="333333"/>
                </a:solidFill>
                <a:latin typeface="Consolas" panose="020B0609020204030204" pitchFamily="49" charset="0"/>
                <a:cs typeface="Consolas" panose="020B0609020204030204" pitchFamily="49" charset="0"/>
              </a:rPr>
              <a:t>    </a:t>
            </a:r>
            <a:r>
              <a:rPr kumimoji="0" lang="en-US" altLang="en-US" sz="1400" b="1"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for</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1400" b="1" i="0" u="none" strike="noStrike" cap="none" normalizeH="0" baseline="0" dirty="0" err="1" smtClean="0">
                <a:ln>
                  <a:noFill/>
                </a:ln>
                <a:solidFill>
                  <a:srgbClr val="000080"/>
                </a:solidFill>
                <a:effectLst/>
                <a:latin typeface="Consolas" panose="020B0609020204030204" pitchFamily="49" charset="0"/>
                <a:cs typeface="Consolas" panose="020B0609020204030204" pitchFamily="49" charset="0"/>
              </a:rPr>
              <a:t>var</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i = </a:t>
            </a:r>
            <a:r>
              <a:rPr kumimoji="0" lang="en-US" altLang="en-US" sz="14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0</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 i &lt; </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pages.length</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i ++) { pages[i].</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style.display</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"none"</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dirty="0" smtClean="0">
                <a:solidFill>
                  <a:srgbClr val="333333"/>
                </a:solidFill>
                <a:latin typeface="Consolas" panose="020B0609020204030204" pitchFamily="49" charset="0"/>
                <a:cs typeface="Consolas" panose="020B0609020204030204" pitchFamily="49" charset="0"/>
              </a:rPr>
              <a:t>    </a:t>
            </a:r>
            <a:r>
              <a:rPr kumimoji="0" lang="en-US" altLang="en-US" sz="1400" b="1" i="0" u="none" strike="noStrike" cap="none" normalizeH="0" baseline="0" dirty="0" err="1" smtClean="0">
                <a:ln>
                  <a:noFill/>
                </a:ln>
                <a:solidFill>
                  <a:srgbClr val="000080"/>
                </a:solidFill>
                <a:effectLst/>
                <a:latin typeface="Consolas" panose="020B0609020204030204" pitchFamily="49" charset="0"/>
                <a:cs typeface="Consolas" panose="020B0609020204030204" pitchFamily="49" charset="0"/>
              </a:rPr>
              <a:t>var</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id = </a:t>
            </a:r>
            <a:r>
              <a:rPr kumimoji="0" lang="en-US" altLang="en-US" sz="1400" b="1" i="0" u="none" strike="noStrike" cap="none" normalizeH="0" baseline="0" dirty="0" err="1" smtClean="0">
                <a:ln>
                  <a:noFill/>
                </a:ln>
                <a:solidFill>
                  <a:srgbClr val="000080"/>
                </a:solidFill>
                <a:effectLst/>
                <a:latin typeface="Consolas" panose="020B0609020204030204" pitchFamily="49" charset="0"/>
                <a:cs typeface="Consolas" panose="020B0609020204030204" pitchFamily="49" charset="0"/>
              </a:rPr>
              <a:t>this</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.querySelector</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".menu-internal"</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getAttribute</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href</a:t>
            </a:r>
            <a:r>
              <a:rPr kumimoji="0" lang="en-US" altLang="en-US" sz="14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dirty="0" smtClean="0">
                <a:solidFill>
                  <a:srgbClr val="333333"/>
                </a:solidFill>
                <a:latin typeface="Consolas" panose="020B0609020204030204" pitchFamily="49" charset="0"/>
                <a:cs typeface="Consolas" panose="020B0609020204030204" pitchFamily="49" charset="0"/>
              </a:rPr>
              <a:t>    </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document.querySelector</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(id).</a:t>
            </a:r>
            <a:r>
              <a:rPr kumimoji="0" lang="en-US" altLang="en-US" sz="14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style.display</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 </a:t>
            </a:r>
            <a:r>
              <a:rPr kumimoji="0" lang="en-US" altLang="en-US" sz="14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'block'</a:t>
            </a: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177317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cs typeface="Arial" panose="020B0604020202020204" pitchFamily="34" charset="0"/>
              </a:rPr>
              <a:t>Кто я</a:t>
            </a:r>
            <a:endParaRPr lang="ru-RU" sz="2000" dirty="0"/>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8402" y="1623873"/>
            <a:ext cx="4888992" cy="4108704"/>
          </a:xfrm>
          <a:prstGeom prst="rect">
            <a:avLst/>
          </a:prstGeom>
        </p:spPr>
      </p:pic>
      <p:sp>
        <p:nvSpPr>
          <p:cNvPr id="9" name="Title 6"/>
          <p:cNvSpPr txBox="1">
            <a:spLocks/>
          </p:cNvSpPr>
          <p:nvPr/>
        </p:nvSpPr>
        <p:spPr>
          <a:xfrm>
            <a:off x="333631" y="2658838"/>
            <a:ext cx="6458464" cy="269377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smtClean="0">
                <a:latin typeface="Arial" panose="020B0604020202020204" pitchFamily="34" charset="0"/>
                <a:cs typeface="Arial" panose="020B0604020202020204" pitchFamily="34" charset="0"/>
              </a:rPr>
              <a:t>Web</a:t>
            </a:r>
            <a:r>
              <a:rPr lang="ru-RU" sz="2000" dirty="0" smtClean="0">
                <a:latin typeface="Arial" panose="020B0604020202020204" pitchFamily="34" charset="0"/>
                <a:cs typeface="Arial" panose="020B0604020202020204" pitchFamily="34" charset="0"/>
              </a:rPr>
              <a:t> разработчик</a:t>
            </a:r>
            <a:endParaRPr lang="ru-RU" sz="2000" dirty="0"/>
          </a:p>
        </p:txBody>
      </p:sp>
    </p:spTree>
    <p:extLst>
      <p:ext uri="{BB962C8B-B14F-4D97-AF65-F5344CB8AC3E}">
        <p14:creationId xmlns:p14="http://schemas.microsoft.com/office/powerpoint/2010/main" val="40545106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t>Пример</a:t>
            </a:r>
            <a:r>
              <a:rPr lang="en-US" sz="2000" dirty="0" smtClean="0"/>
              <a:t> </a:t>
            </a:r>
            <a:r>
              <a:rPr lang="ru-RU" sz="2000" dirty="0" smtClean="0"/>
              <a:t>– </a:t>
            </a:r>
            <a:r>
              <a:rPr lang="en-US" sz="2000" dirty="0" smtClean="0"/>
              <a:t>jQuery</a:t>
            </a:r>
            <a:endParaRPr lang="ru-RU" sz="2000" dirty="0"/>
          </a:p>
        </p:txBody>
      </p:sp>
      <p:sp>
        <p:nvSpPr>
          <p:cNvPr id="11" name="Rectangle 2"/>
          <p:cNvSpPr>
            <a:spLocks noChangeArrowheads="1"/>
          </p:cNvSpPr>
          <p:nvPr/>
        </p:nvSpPr>
        <p:spPr bwMode="auto">
          <a:xfrm>
            <a:off x="2090054" y="2622218"/>
            <a:ext cx="8036174"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document</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ready</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1"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function</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 </a:t>
            </a:r>
            <a:r>
              <a:rPr lang="en-US" altLang="en-US" sz="1400" dirty="0" smtClean="0">
                <a:solidFill>
                  <a:srgbClr val="696969"/>
                </a:solidFill>
                <a:latin typeface="Consolas" panose="020B0609020204030204" pitchFamily="49" charset="0"/>
                <a:cs typeface="Consolas" panose="020B0609020204030204" pitchFamily="49" charset="0"/>
              </a:rPr>
              <a:t>// when DOM ready</a:t>
            </a:r>
            <a:endParaRPr kumimoji="0" lang="en-US" altLang="en-US" sz="1400"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dirty="0" smtClean="0">
                <a:solidFill>
                  <a:srgbClr val="800080"/>
                </a:solidFill>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E6"/>
                </a:solidFill>
                <a:effectLst/>
                <a:latin typeface="Consolas" panose="020B0609020204030204" pitchFamily="49" charset="0"/>
                <a:cs typeface="Consolas" panose="020B0609020204030204" pitchFamily="49" charset="0"/>
              </a:rPr>
              <a:t>'#tabs &gt; div'</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hide</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696969"/>
                </a:solidFill>
                <a:effectLst/>
                <a:latin typeface="Consolas" panose="020B0609020204030204" pitchFamily="49" charset="0"/>
                <a:cs typeface="Consolas" panose="020B0609020204030204" pitchFamily="49" charset="0"/>
              </a:rPr>
              <a:t>// hide all child </a:t>
            </a:r>
            <a:r>
              <a:rPr kumimoji="0" lang="en-US" altLang="en-US" sz="1400" b="0" i="0" u="none" strike="noStrike" cap="none" normalizeH="0" baseline="0" dirty="0" err="1" smtClean="0">
                <a:ln>
                  <a:noFill/>
                </a:ln>
                <a:solidFill>
                  <a:srgbClr val="696969"/>
                </a:solidFill>
                <a:effectLst/>
                <a:latin typeface="Consolas" panose="020B0609020204030204" pitchFamily="49" charset="0"/>
                <a:cs typeface="Consolas" panose="020B0609020204030204" pitchFamily="49" charset="0"/>
              </a:rPr>
              <a:t>divs</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dirty="0" smtClean="0">
                <a:solidFill>
                  <a:srgbClr val="000000"/>
                </a:solidFill>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E6"/>
                </a:solidFill>
                <a:effectLst/>
                <a:latin typeface="Consolas" panose="020B0609020204030204" pitchFamily="49" charset="0"/>
                <a:cs typeface="Consolas" panose="020B0609020204030204" pitchFamily="49" charset="0"/>
              </a:rPr>
              <a:t>'#tabs </a:t>
            </a:r>
            <a:r>
              <a:rPr kumimoji="0" lang="en-US" altLang="en-US" sz="1400" b="0" i="0" u="none" strike="noStrike" cap="none" normalizeH="0" baseline="0" dirty="0" err="1" smtClean="0">
                <a:ln>
                  <a:noFill/>
                </a:ln>
                <a:solidFill>
                  <a:srgbClr val="0000E6"/>
                </a:solidFill>
                <a:effectLst/>
                <a:latin typeface="Consolas" panose="020B0609020204030204" pitchFamily="49" charset="0"/>
                <a:cs typeface="Consolas" panose="020B0609020204030204" pitchFamily="49" charset="0"/>
              </a:rPr>
              <a:t>div:nth-child</a:t>
            </a:r>
            <a:r>
              <a:rPr kumimoji="0" lang="en-US" altLang="en-US" sz="1400" b="0" i="0" u="none" strike="noStrike" cap="none" normalizeH="0" baseline="0" dirty="0" smtClean="0">
                <a:ln>
                  <a:noFill/>
                </a:ln>
                <a:solidFill>
                  <a:srgbClr val="0000E6"/>
                </a:solidFill>
                <a:effectLst/>
                <a:latin typeface="Consolas" panose="020B0609020204030204" pitchFamily="49" charset="0"/>
                <a:cs typeface="Consolas" panose="020B0609020204030204" pitchFamily="49" charset="0"/>
              </a:rPr>
              <a:t>(2)'</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show</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696969"/>
                </a:solidFill>
                <a:effectLst/>
                <a:latin typeface="Consolas" panose="020B0609020204030204" pitchFamily="49" charset="0"/>
                <a:cs typeface="Consolas" panose="020B0609020204030204" pitchFamily="49" charset="0"/>
              </a:rPr>
              <a:t>// show second child dive</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dirty="0" smtClean="0">
                <a:solidFill>
                  <a:srgbClr val="000000"/>
                </a:solidFill>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E6"/>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err="1" smtClean="0">
                <a:ln>
                  <a:noFill/>
                </a:ln>
                <a:solidFill>
                  <a:srgbClr val="0000E6"/>
                </a:solidFill>
                <a:effectLst/>
                <a:latin typeface="Consolas" panose="020B0609020204030204" pitchFamily="49" charset="0"/>
                <a:cs typeface="Consolas" panose="020B0609020204030204" pitchFamily="49" charset="0"/>
              </a:rPr>
              <a:t>tabsnav</a:t>
            </a:r>
            <a:r>
              <a:rPr kumimoji="0" lang="en-US" altLang="en-US" sz="1400" b="0" i="0" u="none" strike="noStrike" cap="none" normalizeH="0" baseline="0" dirty="0" smtClean="0">
                <a:ln>
                  <a:noFill/>
                </a:ln>
                <a:solidFill>
                  <a:srgbClr val="0000E6"/>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smtClean="0">
                <a:ln>
                  <a:noFill/>
                </a:ln>
                <a:solidFill>
                  <a:srgbClr val="0000E6"/>
                </a:solidFill>
                <a:effectLst/>
                <a:latin typeface="Consolas" panose="020B0609020204030204" pitchFamily="49" charset="0"/>
                <a:cs typeface="Consolas" panose="020B0609020204030204" pitchFamily="49" charset="0"/>
              </a:rPr>
              <a:t>li:nth-child</a:t>
            </a:r>
            <a:r>
              <a:rPr kumimoji="0" lang="en-US" altLang="en-US" sz="1400" b="0" i="0" u="none" strike="noStrike" cap="none" normalizeH="0" baseline="0" dirty="0" smtClean="0">
                <a:ln>
                  <a:noFill/>
                </a:ln>
                <a:solidFill>
                  <a:srgbClr val="0000E6"/>
                </a:solidFill>
                <a:effectLst/>
                <a:latin typeface="Consolas" panose="020B0609020204030204" pitchFamily="49" charset="0"/>
                <a:cs typeface="Consolas" panose="020B0609020204030204" pitchFamily="49" charset="0"/>
              </a:rPr>
              <a:t>(2)'</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addClass</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E6"/>
                </a:solidFill>
                <a:effectLst/>
                <a:latin typeface="Consolas" panose="020B0609020204030204" pitchFamily="49" charset="0"/>
                <a:cs typeface="Consolas" panose="020B0609020204030204" pitchFamily="49" charset="0"/>
              </a:rPr>
              <a:t>'active'</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dirty="0" smtClean="0">
                <a:solidFill>
                  <a:srgbClr val="000000"/>
                </a:solidFill>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E6"/>
                </a:solidFill>
                <a:effectLst/>
                <a:latin typeface="Consolas" panose="020B0609020204030204" pitchFamily="49" charset="0"/>
                <a:cs typeface="Consolas" panose="020B0609020204030204" pitchFamily="49" charset="0"/>
              </a:rPr>
              <a:t>'.menu-internal'</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click</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1"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function</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dirty="0" smtClean="0">
                <a:solidFill>
                  <a:srgbClr val="000000"/>
                </a:solidFill>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E6"/>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err="1" smtClean="0">
                <a:ln>
                  <a:noFill/>
                </a:ln>
                <a:solidFill>
                  <a:srgbClr val="0000E6"/>
                </a:solidFill>
                <a:effectLst/>
                <a:latin typeface="Consolas" panose="020B0609020204030204" pitchFamily="49" charset="0"/>
                <a:cs typeface="Consolas" panose="020B0609020204030204" pitchFamily="49" charset="0"/>
              </a:rPr>
              <a:t>tabsnav</a:t>
            </a:r>
            <a:r>
              <a:rPr kumimoji="0" lang="en-US" altLang="en-US" sz="1400" b="0" i="0" u="none" strike="noStrike" cap="none" normalizeH="0" baseline="0" dirty="0" smtClean="0">
                <a:ln>
                  <a:noFill/>
                </a:ln>
                <a:solidFill>
                  <a:srgbClr val="0000E6"/>
                </a:solidFill>
                <a:effectLst/>
                <a:latin typeface="Consolas" panose="020B0609020204030204" pitchFamily="49" charset="0"/>
                <a:cs typeface="Consolas" panose="020B0609020204030204" pitchFamily="49" charset="0"/>
              </a:rPr>
              <a:t> li'</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removeClass</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E6"/>
                </a:solidFill>
                <a:effectLst/>
                <a:latin typeface="Consolas" panose="020B0609020204030204" pitchFamily="49" charset="0"/>
                <a:cs typeface="Consolas" panose="020B0609020204030204" pitchFamily="49" charset="0"/>
              </a:rPr>
              <a:t>'active'</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lvl="0" fontAlgn="base">
              <a:spcBef>
                <a:spcPct val="0"/>
              </a:spcBef>
              <a:spcAft>
                <a:spcPct val="0"/>
              </a:spcAft>
            </a:pPr>
            <a:r>
              <a:rPr kumimoji="0" lang="en-US" altLang="en-US" sz="1400" b="1" i="0" u="none" strike="noStrike" cap="none" normalizeH="0" dirty="0" smtClean="0">
                <a:ln>
                  <a:noFill/>
                </a:ln>
                <a:solidFill>
                  <a:srgbClr val="800000"/>
                </a:solidFill>
                <a:effectLst/>
                <a:latin typeface="Consolas" panose="020B0609020204030204" pitchFamily="49" charset="0"/>
                <a:cs typeface="Consolas" panose="020B0609020204030204" pitchFamily="49" charset="0"/>
              </a:rPr>
              <a:t>        </a:t>
            </a:r>
            <a:r>
              <a:rPr kumimoji="0" lang="en-US" altLang="en-US" sz="1400" b="1"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var</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currentTab</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1"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this</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attr</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E6"/>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err="1" smtClean="0">
                <a:ln>
                  <a:noFill/>
                </a:ln>
                <a:solidFill>
                  <a:srgbClr val="0000E6"/>
                </a:solidFill>
                <a:effectLst/>
                <a:latin typeface="Consolas" panose="020B0609020204030204" pitchFamily="49" charset="0"/>
                <a:cs typeface="Consolas" panose="020B0609020204030204" pitchFamily="49" charset="0"/>
              </a:rPr>
              <a:t>href</a:t>
            </a:r>
            <a:r>
              <a:rPr kumimoji="0" lang="en-US" altLang="en-US" sz="1400" b="0" i="0" u="none" strike="noStrike" cap="none" normalizeH="0" baseline="0" dirty="0" smtClean="0">
                <a:ln>
                  <a:noFill/>
                </a:ln>
                <a:solidFill>
                  <a:srgbClr val="0000E6"/>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lvl="0" fontAlgn="base">
              <a:spcBef>
                <a:spcPct val="0"/>
              </a:spcBef>
              <a:spcAft>
                <a:spcPct val="0"/>
              </a:spcAft>
            </a:pPr>
            <a:r>
              <a:rPr lang="en-US" altLang="en-US" sz="1400" dirty="0" smtClean="0">
                <a:solidFill>
                  <a:srgbClr val="000000"/>
                </a:solidFill>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E6"/>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err="1" smtClean="0">
                <a:ln>
                  <a:noFill/>
                </a:ln>
                <a:solidFill>
                  <a:srgbClr val="0000E6"/>
                </a:solidFill>
                <a:effectLst/>
                <a:latin typeface="Consolas" panose="020B0609020204030204" pitchFamily="49" charset="0"/>
                <a:cs typeface="Consolas" panose="020B0609020204030204" pitchFamily="49" charset="0"/>
              </a:rPr>
              <a:t>tabsnav</a:t>
            </a:r>
            <a:r>
              <a:rPr kumimoji="0" lang="en-US" altLang="en-US" sz="1400" b="0" i="0" u="none" strike="noStrike" cap="none" normalizeH="0" baseline="0" dirty="0" smtClean="0">
                <a:ln>
                  <a:noFill/>
                </a:ln>
                <a:solidFill>
                  <a:srgbClr val="0000E6"/>
                </a:solidFill>
                <a:effectLst/>
                <a:latin typeface="Consolas" panose="020B0609020204030204" pitchFamily="49" charset="0"/>
                <a:cs typeface="Consolas" panose="020B0609020204030204" pitchFamily="49" charset="0"/>
              </a:rPr>
              <a:t> li a[</a:t>
            </a:r>
            <a:r>
              <a:rPr kumimoji="0" lang="en-US" altLang="en-US" sz="1400" b="0" i="0" u="none" strike="noStrike" cap="none" normalizeH="0" baseline="0" dirty="0" err="1" smtClean="0">
                <a:ln>
                  <a:noFill/>
                </a:ln>
                <a:solidFill>
                  <a:srgbClr val="0000E6"/>
                </a:solidFill>
                <a:effectLst/>
                <a:latin typeface="Consolas" panose="020B0609020204030204" pitchFamily="49" charset="0"/>
                <a:cs typeface="Consolas" panose="020B0609020204030204" pitchFamily="49" charset="0"/>
              </a:rPr>
              <a:t>href</a:t>
            </a:r>
            <a:r>
              <a:rPr kumimoji="0" lang="en-US" altLang="en-US" sz="1400" b="0" i="0" u="none" strike="noStrike" cap="none" normalizeH="0" baseline="0" dirty="0" smtClean="0">
                <a:ln>
                  <a:noFill/>
                </a:ln>
                <a:solidFill>
                  <a:srgbClr val="0000E6"/>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currentTab</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E6"/>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parent</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addClass</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E6"/>
                </a:solidFill>
                <a:effectLst/>
                <a:latin typeface="Consolas" panose="020B0609020204030204" pitchFamily="49" charset="0"/>
                <a:cs typeface="Consolas" panose="020B0609020204030204" pitchFamily="49" charset="0"/>
              </a:rPr>
              <a:t>'active'</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lvl="0" fontAlgn="base">
              <a:spcBef>
                <a:spcPct val="0"/>
              </a:spcBef>
              <a:spcAft>
                <a:spcPct val="0"/>
              </a:spcAft>
            </a:pPr>
            <a:r>
              <a:rPr lang="en-US" altLang="en-US" sz="1400" dirty="0" smtClean="0">
                <a:solidFill>
                  <a:srgbClr val="000000"/>
                </a:solidFill>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E6"/>
                </a:solidFill>
                <a:effectLst/>
                <a:latin typeface="Consolas" panose="020B0609020204030204" pitchFamily="49" charset="0"/>
                <a:cs typeface="Consolas" panose="020B0609020204030204" pitchFamily="49" charset="0"/>
              </a:rPr>
              <a:t>'#tabs &gt; div'</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hide</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currentTab</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show</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lvl="0" fontAlgn="base">
              <a:spcBef>
                <a:spcPct val="0"/>
              </a:spcBef>
              <a:spcAft>
                <a:spcPct val="0"/>
              </a:spcAft>
            </a:pPr>
            <a:r>
              <a:rPr lang="en-US" altLang="en-US" sz="1400" dirty="0" smtClean="0">
                <a:solidFill>
                  <a:srgbClr val="000000"/>
                </a:solidFill>
                <a:latin typeface="Consolas" panose="020B0609020204030204" pitchFamily="49" charset="0"/>
                <a:cs typeface="Consolas" panose="020B0609020204030204" pitchFamily="49" charset="0"/>
              </a:rPr>
              <a:t>    </a:t>
            </a:r>
            <a:r>
              <a:rPr kumimoji="0" lang="en-US" altLang="en-US" sz="1400"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lvl="0" fontAlgn="base">
              <a:spcBef>
                <a:spcPct val="0"/>
              </a:spcBef>
              <a:spcAft>
                <a:spcPct val="0"/>
              </a:spcAft>
            </a:pPr>
            <a:r>
              <a:rPr kumimoji="0" lang="en-US" altLang="en-US" sz="1400"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7521743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t>Пример</a:t>
            </a:r>
            <a:r>
              <a:rPr lang="en-US" sz="2000" dirty="0" smtClean="0"/>
              <a:t> </a:t>
            </a:r>
            <a:r>
              <a:rPr lang="ru-RU" sz="2000" dirty="0" smtClean="0"/>
              <a:t>– </a:t>
            </a:r>
            <a:r>
              <a:rPr lang="en-US" sz="2000" dirty="0" smtClean="0"/>
              <a:t>jQuery UI</a:t>
            </a:r>
            <a:endParaRPr lang="ru-RU" sz="2000" dirty="0"/>
          </a:p>
        </p:txBody>
      </p:sp>
      <p:sp>
        <p:nvSpPr>
          <p:cNvPr id="9" name="Rectangle 1"/>
          <p:cNvSpPr>
            <a:spLocks noChangeArrowheads="1"/>
          </p:cNvSpPr>
          <p:nvPr/>
        </p:nvSpPr>
        <p:spPr bwMode="auto">
          <a:xfrm>
            <a:off x="3053458" y="3499382"/>
            <a:ext cx="61093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4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40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4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4000"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a:t>
            </a:r>
            <a:r>
              <a:rPr kumimoji="0" lang="en-US" altLang="en-US" sz="4000" b="0" i="0" u="none" strike="noStrike" cap="none" normalizeH="0" baseline="0" dirty="0" smtClean="0">
                <a:ln>
                  <a:noFill/>
                </a:ln>
                <a:solidFill>
                  <a:srgbClr val="0000E6"/>
                </a:solidFill>
                <a:effectLst/>
                <a:latin typeface="Consolas" panose="020B0609020204030204" pitchFamily="49" charset="0"/>
                <a:cs typeface="Consolas" panose="020B0609020204030204" pitchFamily="49" charset="0"/>
              </a:rPr>
              <a:t>#tabs</a:t>
            </a:r>
            <a:r>
              <a:rPr kumimoji="0" lang="en-US" altLang="en-US" sz="4000"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a:t>
            </a:r>
            <a:r>
              <a:rPr kumimoji="0" lang="en-US" altLang="en-US" sz="4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40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4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tabs</a:t>
            </a:r>
            <a:r>
              <a:rPr kumimoji="0" lang="en-US" altLang="en-US" sz="40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4000"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altLang="en-US" sz="4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1308247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t>Пример</a:t>
            </a:r>
            <a:endParaRPr lang="ru-RU" sz="2000" dirty="0"/>
          </a:p>
        </p:txBody>
      </p:sp>
      <p:sp>
        <p:nvSpPr>
          <p:cNvPr id="8" name="Rectangle 1"/>
          <p:cNvSpPr>
            <a:spLocks noChangeArrowheads="1"/>
          </p:cNvSpPr>
          <p:nvPr/>
        </p:nvSpPr>
        <p:spPr bwMode="auto">
          <a:xfrm>
            <a:off x="7079907" y="3569749"/>
            <a:ext cx="462819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3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30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3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3000"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a:t>
            </a:r>
            <a:r>
              <a:rPr kumimoji="0" lang="en-US" altLang="en-US" sz="3000" b="0" i="0" u="none" strike="noStrike" cap="none" normalizeH="0" baseline="0" dirty="0" smtClean="0">
                <a:ln>
                  <a:noFill/>
                </a:ln>
                <a:solidFill>
                  <a:srgbClr val="0000E6"/>
                </a:solidFill>
                <a:effectLst/>
                <a:latin typeface="Consolas" panose="020B0609020204030204" pitchFamily="49" charset="0"/>
                <a:cs typeface="Consolas" panose="020B0609020204030204" pitchFamily="49" charset="0"/>
              </a:rPr>
              <a:t>#tabs</a:t>
            </a:r>
            <a:r>
              <a:rPr kumimoji="0" lang="en-US" altLang="en-US" sz="3000"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a:t>
            </a:r>
            <a:r>
              <a:rPr kumimoji="0" lang="en-US" altLang="en-US" sz="3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30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3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tabs</a:t>
            </a:r>
            <a:r>
              <a:rPr kumimoji="0" lang="en-US" altLang="en-US" sz="3000" b="0" i="0" u="none" strike="noStrike" cap="none" normalizeH="0" baseline="0" dirty="0" smtClean="0">
                <a:ln>
                  <a:noFill/>
                </a:ln>
                <a:solidFill>
                  <a:srgbClr val="808030"/>
                </a:solidFill>
                <a:effectLst/>
                <a:latin typeface="Consolas" panose="020B0609020204030204" pitchFamily="49" charset="0"/>
                <a:cs typeface="Consolas" panose="020B0609020204030204" pitchFamily="49" charset="0"/>
              </a:rPr>
              <a:t>()</a:t>
            </a:r>
            <a:r>
              <a:rPr kumimoji="0" lang="en-US" altLang="en-US" sz="3000"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altLang="en-US" sz="3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p:txBody>
      </p:sp>
      <p:sp>
        <p:nvSpPr>
          <p:cNvPr id="11" name="Right Arrow 10"/>
          <p:cNvSpPr/>
          <p:nvPr/>
        </p:nvSpPr>
        <p:spPr>
          <a:xfrm>
            <a:off x="5765012" y="3663744"/>
            <a:ext cx="864772" cy="366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62"/>
          </a:p>
        </p:txBody>
      </p:sp>
      <p:sp>
        <p:nvSpPr>
          <p:cNvPr id="12" name="Rectangle 2"/>
          <p:cNvSpPr>
            <a:spLocks noChangeArrowheads="1"/>
          </p:cNvSpPr>
          <p:nvPr/>
        </p:nvSpPr>
        <p:spPr bwMode="auto">
          <a:xfrm>
            <a:off x="686699" y="2237498"/>
            <a:ext cx="5078313"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err="1" smtClean="0">
                <a:ln>
                  <a:noFill/>
                </a:ln>
                <a:solidFill>
                  <a:srgbClr val="000080"/>
                </a:solidFill>
                <a:effectLst/>
                <a:latin typeface="Consolas" panose="020B0609020204030204" pitchFamily="49" charset="0"/>
                <a:cs typeface="Consolas" panose="020B0609020204030204" pitchFamily="49" charset="0"/>
              </a:rPr>
              <a:t>var</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pages;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window.onload</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000" b="1"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function</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000" dirty="0" smtClean="0">
                <a:solidFill>
                  <a:srgbClr val="333333"/>
                </a:solidFill>
                <a:latin typeface="Consolas" panose="020B0609020204030204" pitchFamily="49" charset="0"/>
                <a:cs typeface="Consolas" panose="020B0609020204030204" pitchFamily="49" charset="0"/>
              </a:rPr>
              <a:t>    </a:t>
            </a:r>
            <a:r>
              <a:rPr kumimoji="0" lang="en-US" altLang="en-US" sz="1000" b="1" i="0" u="none" strike="noStrike" cap="none" normalizeH="0" baseline="0" dirty="0" err="1" smtClean="0">
                <a:ln>
                  <a:noFill/>
                </a:ln>
                <a:solidFill>
                  <a:srgbClr val="000080"/>
                </a:solidFill>
                <a:effectLst/>
                <a:latin typeface="Consolas" panose="020B0609020204030204" pitchFamily="49" charset="0"/>
                <a:cs typeface="Consolas" panose="020B0609020204030204" pitchFamily="49" charset="0"/>
              </a:rPr>
              <a:t>var</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container = </a:t>
            </a:r>
            <a:r>
              <a:rPr kumimoji="0" lang="en-US" altLang="en-US"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document.querySelector</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"#tabs"</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000" dirty="0" smtClean="0">
                <a:solidFill>
                  <a:srgbClr val="333333"/>
                </a:solidFill>
                <a:latin typeface="Consolas" panose="020B0609020204030204" pitchFamily="49" charset="0"/>
                <a:cs typeface="Consolas" panose="020B0609020204030204" pitchFamily="49" charset="0"/>
              </a:rPr>
              <a:t>    </a:t>
            </a:r>
            <a:r>
              <a:rPr kumimoji="0" lang="en-US" altLang="en-US" sz="1000" b="1" i="0" u="none" strike="noStrike" cap="none" normalizeH="0" baseline="0" dirty="0" err="1" smtClean="0">
                <a:ln>
                  <a:noFill/>
                </a:ln>
                <a:solidFill>
                  <a:srgbClr val="000080"/>
                </a:solidFill>
                <a:effectLst/>
                <a:latin typeface="Consolas" panose="020B0609020204030204" pitchFamily="49" charset="0"/>
                <a:cs typeface="Consolas" panose="020B0609020204030204" pitchFamily="49" charset="0"/>
              </a:rPr>
              <a:t>var</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navitem</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 </a:t>
            </a:r>
            <a:r>
              <a:rPr kumimoji="0" lang="en-US" altLang="en-US"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document.querySelector</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"#tab-2"</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000" dirty="0" smtClean="0">
                <a:solidFill>
                  <a:srgbClr val="333333"/>
                </a:solidFill>
                <a:latin typeface="Consolas" panose="020B0609020204030204" pitchFamily="49" charset="0"/>
                <a:cs typeface="Consolas" panose="020B0609020204030204" pitchFamily="49" charset="0"/>
              </a:rPr>
              <a:t>    </a:t>
            </a:r>
            <a:r>
              <a:rPr kumimoji="0" lang="en-US" altLang="en-US"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navitem.parentNode.setAttribute</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"class"</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1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"active"</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000" dirty="0" smtClean="0">
                <a:solidFill>
                  <a:srgbClr val="333333"/>
                </a:solidFill>
                <a:latin typeface="Consolas" panose="020B0609020204030204" pitchFamily="49" charset="0"/>
                <a:cs typeface="Consolas" panose="020B0609020204030204" pitchFamily="49" charset="0"/>
              </a:rPr>
              <a:t>    </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pages = </a:t>
            </a:r>
            <a:r>
              <a:rPr kumimoji="0" lang="en-US" altLang="en-US"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container.querySelectorAll</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".tab"</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000" dirty="0" smtClean="0">
                <a:solidFill>
                  <a:srgbClr val="333333"/>
                </a:solidFill>
                <a:latin typeface="Consolas" panose="020B0609020204030204" pitchFamily="49" charset="0"/>
                <a:cs typeface="Consolas" panose="020B0609020204030204" pitchFamily="49" charset="0"/>
              </a:rPr>
              <a:t>    </a:t>
            </a:r>
            <a:r>
              <a:rPr kumimoji="0" lang="en-US" altLang="en-US" sz="1000" b="1"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for</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1000" b="1" i="0" u="none" strike="noStrike" cap="none" normalizeH="0" baseline="0" dirty="0" err="1" smtClean="0">
                <a:ln>
                  <a:noFill/>
                </a:ln>
                <a:solidFill>
                  <a:srgbClr val="000080"/>
                </a:solidFill>
                <a:effectLst/>
                <a:latin typeface="Consolas" panose="020B0609020204030204" pitchFamily="49" charset="0"/>
                <a:cs typeface="Consolas" panose="020B0609020204030204" pitchFamily="49" charset="0"/>
              </a:rPr>
              <a:t>var</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i = </a:t>
            </a:r>
            <a:r>
              <a:rPr lang="en-US" altLang="en-US" sz="1000" dirty="0">
                <a:solidFill>
                  <a:srgbClr val="0000FF"/>
                </a:solidFill>
                <a:latin typeface="Consolas" panose="020B0609020204030204" pitchFamily="49" charset="0"/>
                <a:cs typeface="Consolas" panose="020B0609020204030204" pitchFamily="49" charset="0"/>
              </a:rPr>
              <a:t>0</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i &lt; </a:t>
            </a:r>
            <a:r>
              <a:rPr kumimoji="0" lang="en-US" altLang="en-US"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pages.length</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i++) { </a:t>
            </a:r>
            <a:endParaRPr kumimoji="0" lang="ru-RU"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ru-RU" altLang="en-US" sz="1000" dirty="0">
                <a:solidFill>
                  <a:srgbClr val="333333"/>
                </a:solidFill>
                <a:latin typeface="Consolas" panose="020B0609020204030204" pitchFamily="49" charset="0"/>
                <a:cs typeface="Consolas" panose="020B0609020204030204" pitchFamily="49" charset="0"/>
              </a:rPr>
              <a:t> </a:t>
            </a:r>
            <a:r>
              <a:rPr lang="ru-RU" altLang="en-US" sz="1000" dirty="0" smtClean="0">
                <a:solidFill>
                  <a:srgbClr val="333333"/>
                </a:solidFill>
                <a:latin typeface="Consolas" panose="020B0609020204030204" pitchFamily="49" charset="0"/>
                <a:cs typeface="Consolas" panose="020B0609020204030204" pitchFamily="49" charset="0"/>
              </a:rPr>
              <a:t>       </a:t>
            </a:r>
            <a:r>
              <a:rPr kumimoji="0" lang="en-US" altLang="en-US"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pages.item</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(i).</a:t>
            </a:r>
            <a:r>
              <a:rPr kumimoji="0" lang="en-US" altLang="en-US"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style.display</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"none"</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endParaRPr kumimoji="0" lang="ru-RU"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ru-RU" altLang="en-US" sz="1000" dirty="0">
                <a:solidFill>
                  <a:srgbClr val="333333"/>
                </a:solidFill>
                <a:latin typeface="Consolas" panose="020B0609020204030204" pitchFamily="49" charset="0"/>
                <a:cs typeface="Consolas" panose="020B0609020204030204" pitchFamily="49" charset="0"/>
              </a:rPr>
              <a:t> </a:t>
            </a:r>
            <a:r>
              <a:rPr lang="ru-RU" altLang="en-US" sz="1000" dirty="0" smtClean="0">
                <a:solidFill>
                  <a:srgbClr val="333333"/>
                </a:solidFill>
                <a:latin typeface="Consolas" panose="020B0609020204030204" pitchFamily="49" charset="0"/>
                <a:cs typeface="Consolas" panose="020B0609020204030204" pitchFamily="49" charset="0"/>
              </a:rPr>
              <a:t>   </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lvl="0" fontAlgn="base">
              <a:spcBef>
                <a:spcPct val="0"/>
              </a:spcBef>
              <a:spcAft>
                <a:spcPct val="0"/>
              </a:spcAft>
            </a:pPr>
            <a:r>
              <a:rPr lang="en-US" altLang="en-US" sz="1000" dirty="0" smtClean="0">
                <a:solidFill>
                  <a:srgbClr val="333333"/>
                </a:solidFill>
                <a:latin typeface="Consolas" panose="020B0609020204030204" pitchFamily="49" charset="0"/>
                <a:cs typeface="Consolas" panose="020B0609020204030204" pitchFamily="49" charset="0"/>
              </a:rPr>
              <a:t>    </a:t>
            </a:r>
            <a:r>
              <a:rPr kumimoji="0" lang="en-US" altLang="en-US" sz="1000" b="1" i="0" u="none" strike="noStrike" cap="none" normalizeH="0" baseline="0" dirty="0" err="1" smtClean="0">
                <a:ln>
                  <a:noFill/>
                </a:ln>
                <a:solidFill>
                  <a:srgbClr val="000080"/>
                </a:solidFill>
                <a:effectLst/>
                <a:latin typeface="Consolas" panose="020B0609020204030204" pitchFamily="49" charset="0"/>
                <a:cs typeface="Consolas" panose="020B0609020204030204" pitchFamily="49" charset="0"/>
              </a:rPr>
              <a:t>var</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nav</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 </a:t>
            </a:r>
            <a:r>
              <a:rPr kumimoji="0" lang="en-US" altLang="en-US"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container</a:t>
            </a:r>
            <a:r>
              <a:rPr lang="en-US" altLang="en-US" sz="1000" dirty="0" err="1" smtClean="0">
                <a:solidFill>
                  <a:srgbClr val="333333"/>
                </a:solidFill>
                <a:latin typeface="Consolas" panose="020B0609020204030204" pitchFamily="49" charset="0"/>
                <a:cs typeface="Consolas" panose="020B0609020204030204" pitchFamily="49" charset="0"/>
              </a:rPr>
              <a:t>.querySelectorAll</a:t>
            </a:r>
            <a:r>
              <a:rPr lang="en-US" altLang="en-US" sz="1000" dirty="0" smtClean="0">
                <a:solidFill>
                  <a:srgbClr val="333333"/>
                </a:solidFill>
                <a:latin typeface="Consolas" panose="020B0609020204030204" pitchFamily="49" charset="0"/>
                <a:cs typeface="Consolas" panose="020B0609020204030204" pitchFamily="49" charset="0"/>
              </a:rPr>
              <a:t>(</a:t>
            </a:r>
            <a:r>
              <a:rPr kumimoji="0" lang="en-US" altLang="en-US" sz="1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lang="en-US" altLang="en-US" sz="1000" dirty="0" smtClean="0">
                <a:solidFill>
                  <a:srgbClr val="4070A0"/>
                </a:solidFill>
                <a:latin typeface="Consolas" pitchFamily="49" charset="0"/>
                <a:cs typeface="Consolas" pitchFamily="49" charset="0"/>
              </a:rPr>
              <a:t>menu-internal</a:t>
            </a:r>
            <a:r>
              <a:rPr kumimoji="0" lang="en-US" altLang="en-US" sz="1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000" dirty="0" smtClean="0">
                <a:solidFill>
                  <a:srgbClr val="333333"/>
                </a:solidFill>
                <a:latin typeface="Consolas" panose="020B0609020204030204" pitchFamily="49" charset="0"/>
                <a:cs typeface="Consolas" panose="020B0609020204030204" pitchFamily="49" charset="0"/>
              </a:rPr>
              <a:t>    </a:t>
            </a:r>
            <a:r>
              <a:rPr kumimoji="0" lang="en-US" altLang="en-US" sz="1000" b="1"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for</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1000" b="1" i="0" u="none" strike="noStrike" cap="none" normalizeH="0" baseline="0" dirty="0" err="1" smtClean="0">
                <a:ln>
                  <a:noFill/>
                </a:ln>
                <a:solidFill>
                  <a:srgbClr val="000080"/>
                </a:solidFill>
                <a:effectLst/>
                <a:latin typeface="Consolas" panose="020B0609020204030204" pitchFamily="49" charset="0"/>
                <a:cs typeface="Consolas" panose="020B0609020204030204" pitchFamily="49" charset="0"/>
              </a:rPr>
              <a:t>var</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i = </a:t>
            </a:r>
            <a:r>
              <a:rPr kumimoji="0" lang="en-US" altLang="en-US" sz="1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0</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i &lt; </a:t>
            </a:r>
            <a:r>
              <a:rPr kumimoji="0" lang="en-US" altLang="en-US"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nav.length</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i++) { </a:t>
            </a:r>
            <a:endParaRPr kumimoji="0" lang="ru-RU"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ru-RU" altLang="en-US" sz="1000" dirty="0">
                <a:solidFill>
                  <a:srgbClr val="333333"/>
                </a:solidFill>
                <a:latin typeface="Consolas" panose="020B0609020204030204" pitchFamily="49" charset="0"/>
                <a:cs typeface="Consolas" panose="020B0609020204030204" pitchFamily="49" charset="0"/>
              </a:rPr>
              <a:t> </a:t>
            </a:r>
            <a:r>
              <a:rPr lang="ru-RU" altLang="en-US" sz="1000" dirty="0" smtClean="0">
                <a:solidFill>
                  <a:srgbClr val="333333"/>
                </a:solidFill>
                <a:latin typeface="Consolas" panose="020B0609020204030204" pitchFamily="49" charset="0"/>
                <a:cs typeface="Consolas" panose="020B0609020204030204" pitchFamily="49" charset="0"/>
              </a:rPr>
              <a:t>       </a:t>
            </a:r>
            <a:r>
              <a:rPr kumimoji="0" lang="en-US" altLang="en-US"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nav</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[i].</a:t>
            </a:r>
            <a:r>
              <a:rPr kumimoji="0" lang="en-US" altLang="en-US"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onclick</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displayPage</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000" dirty="0">
                <a:solidFill>
                  <a:srgbClr val="333333"/>
                </a:solidFill>
                <a:latin typeface="Consolas" panose="020B0609020204030204" pitchFamily="49" charset="0"/>
                <a:cs typeface="Consolas" panose="020B0609020204030204" pitchFamily="49" charset="0"/>
              </a:rPr>
              <a:t> </a:t>
            </a:r>
            <a:r>
              <a:rPr lang="en-US" altLang="en-US" sz="1000" dirty="0" smtClean="0">
                <a:solidFill>
                  <a:srgbClr val="333333"/>
                </a:solidFill>
                <a:latin typeface="Consolas" panose="020B0609020204030204" pitchFamily="49" charset="0"/>
                <a:cs typeface="Consolas" panose="020B0609020204030204" pitchFamily="49" charset="0"/>
              </a:rPr>
              <a:t>   </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endParaRPr kumimoji="0" lang="ru-RU"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function</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displayPage</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lang="ru-RU" altLang="en-US" sz="1000" dirty="0" smtClean="0">
                <a:solidFill>
                  <a:srgbClr val="333333"/>
                </a:solidFill>
                <a:latin typeface="Consolas" panose="020B0609020204030204" pitchFamily="49" charset="0"/>
                <a:cs typeface="Consolas" panose="020B0609020204030204" pitchFamily="49" charset="0"/>
              </a:rPr>
              <a:t>    </a:t>
            </a:r>
            <a:r>
              <a:rPr kumimoji="0" lang="en-US" altLang="en-US" sz="1000" b="1"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for</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n-US" altLang="en-US" sz="1000" b="1" i="0" u="none" strike="noStrike" cap="none" normalizeH="0" baseline="0" dirty="0" err="1" smtClean="0">
                <a:ln>
                  <a:noFill/>
                </a:ln>
                <a:solidFill>
                  <a:srgbClr val="000080"/>
                </a:solidFill>
                <a:effectLst/>
                <a:latin typeface="Consolas" panose="020B0609020204030204" pitchFamily="49" charset="0"/>
                <a:cs typeface="Consolas" panose="020B0609020204030204" pitchFamily="49" charset="0"/>
              </a:rPr>
              <a:t>var</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i = </a:t>
            </a:r>
            <a:r>
              <a:rPr kumimoji="0" lang="en-US" altLang="en-US" sz="1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0</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 i &lt; </a:t>
            </a:r>
            <a:r>
              <a:rPr kumimoji="0" lang="en-US" altLang="en-US"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pages.length</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i ++) { </a:t>
            </a:r>
            <a:endParaRPr kumimoji="0" lang="ru-RU"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ru-RU" altLang="en-US" sz="1000" dirty="0" smtClean="0">
                <a:solidFill>
                  <a:srgbClr val="333333"/>
                </a:solidFill>
                <a:latin typeface="Consolas" panose="020B0609020204030204" pitchFamily="49" charset="0"/>
                <a:cs typeface="Consolas" panose="020B0609020204030204" pitchFamily="49" charset="0"/>
              </a:rPr>
              <a:t>        </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pages[i].</a:t>
            </a:r>
            <a:r>
              <a:rPr kumimoji="0" lang="en-US" altLang="en-US"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style.display</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"none"</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endParaRPr kumimoji="0" lang="ru-RU"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ru-RU" altLang="en-US" sz="1000" dirty="0" smtClean="0">
                <a:solidFill>
                  <a:srgbClr val="333333"/>
                </a:solidFill>
                <a:latin typeface="Consolas" panose="020B0609020204030204" pitchFamily="49" charset="0"/>
                <a:cs typeface="Consolas" panose="020B0609020204030204" pitchFamily="49" charset="0"/>
              </a:rPr>
              <a:t>    </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ru-RU" altLang="en-US" sz="1000" dirty="0" smtClean="0">
                <a:solidFill>
                  <a:srgbClr val="333333"/>
                </a:solidFill>
                <a:latin typeface="Consolas" panose="020B0609020204030204" pitchFamily="49" charset="0"/>
                <a:cs typeface="Consolas" panose="020B0609020204030204" pitchFamily="49" charset="0"/>
              </a:rPr>
              <a:t>    </a:t>
            </a:r>
            <a:r>
              <a:rPr kumimoji="0" lang="en-US" altLang="en-US" sz="1000" b="1" i="0" u="none" strike="noStrike" cap="none" normalizeH="0" baseline="0" dirty="0" err="1" smtClean="0">
                <a:ln>
                  <a:noFill/>
                </a:ln>
                <a:solidFill>
                  <a:srgbClr val="000080"/>
                </a:solidFill>
                <a:effectLst/>
                <a:latin typeface="Consolas" panose="020B0609020204030204" pitchFamily="49" charset="0"/>
                <a:cs typeface="Consolas" panose="020B0609020204030204" pitchFamily="49" charset="0"/>
              </a:rPr>
              <a:t>var</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id = </a:t>
            </a:r>
            <a:r>
              <a:rPr kumimoji="0" lang="en-US" altLang="en-US" sz="1000" b="1" i="0" u="none" strike="noStrike" cap="none" normalizeH="0" baseline="0" dirty="0" err="1" smtClean="0">
                <a:ln>
                  <a:noFill/>
                </a:ln>
                <a:solidFill>
                  <a:srgbClr val="000080"/>
                </a:solidFill>
                <a:effectLst/>
                <a:latin typeface="Consolas" panose="020B0609020204030204" pitchFamily="49" charset="0"/>
                <a:cs typeface="Consolas" panose="020B0609020204030204" pitchFamily="49" charset="0"/>
              </a:rPr>
              <a:t>this</a:t>
            </a:r>
            <a:r>
              <a:rPr kumimoji="0" lang="en-US" altLang="en-US"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.querySelector</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".menu-internal"</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getAttribute</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a:t>
            </a:r>
            <a:r>
              <a:rPr kumimoji="0" lang="en-US" altLang="en-US" sz="1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1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href</a:t>
            </a:r>
            <a:r>
              <a:rPr kumimoji="0" lang="en-US" altLang="en-US" sz="1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000" dirty="0" smtClean="0">
                <a:solidFill>
                  <a:srgbClr val="333333"/>
                </a:solidFill>
                <a:latin typeface="Consolas" panose="020B0609020204030204" pitchFamily="49" charset="0"/>
                <a:cs typeface="Consolas" panose="020B0609020204030204" pitchFamily="49" charset="0"/>
              </a:rPr>
              <a:t>    </a:t>
            </a:r>
            <a:r>
              <a:rPr kumimoji="0" lang="en-US" altLang="en-US"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document.querySelector</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(id).</a:t>
            </a:r>
            <a:r>
              <a:rPr kumimoji="0" lang="en-US" altLang="en-US"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style.display</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 </a:t>
            </a:r>
            <a:r>
              <a:rPr kumimoji="0" lang="en-US" altLang="en-US" sz="1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'block'</a:t>
            </a:r>
            <a:r>
              <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000" dirty="0" smtClean="0">
                <a:solidFill>
                  <a:srgbClr val="333333"/>
                </a:solidFill>
                <a:latin typeface="Consolas" panose="020B0609020204030204" pitchFamily="49" charset="0"/>
                <a:cs typeface="Consolas" panose="020B0609020204030204" pitchFamily="49" charset="0"/>
              </a:rPr>
              <a:t>}</a:t>
            </a:r>
            <a:endParaRPr kumimoji="0" lang="en-US" altLang="en-US"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219791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t>Атоматизация</a:t>
            </a:r>
            <a:endParaRPr lang="ru-RU" sz="2000" dirty="0"/>
          </a:p>
        </p:txBody>
      </p:sp>
      <p:sp>
        <p:nvSpPr>
          <p:cNvPr id="8" name="Content Placeholder 2"/>
          <p:cNvSpPr txBox="1">
            <a:spLocks/>
          </p:cNvSpPr>
          <p:nvPr/>
        </p:nvSpPr>
        <p:spPr>
          <a:xfrm>
            <a:off x="1569703" y="1845015"/>
            <a:ext cx="2863958" cy="401662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92" dirty="0" err="1"/>
              <a:t>main.coffee</a:t>
            </a:r>
            <a:endParaRPr lang="en-US" sz="1292" dirty="0"/>
          </a:p>
          <a:p>
            <a:r>
              <a:rPr lang="en-US" sz="1292" dirty="0"/>
              <a:t>components/</a:t>
            </a:r>
          </a:p>
          <a:p>
            <a:pPr lvl="1"/>
            <a:r>
              <a:rPr lang="en-US" sz="1292" dirty="0" smtClean="0"/>
              <a:t>tabs/</a:t>
            </a:r>
            <a:endParaRPr lang="en-US" sz="1292" dirty="0"/>
          </a:p>
          <a:p>
            <a:pPr lvl="2"/>
            <a:r>
              <a:rPr lang="en-US" sz="1292" dirty="0" smtClean="0"/>
              <a:t>directive.</a:t>
            </a:r>
            <a:r>
              <a:rPr lang="en-US" sz="1292" dirty="0" smtClean="0"/>
              <a:t>js</a:t>
            </a:r>
            <a:endParaRPr lang="en-US" sz="1292" dirty="0"/>
          </a:p>
          <a:p>
            <a:pPr lvl="2"/>
            <a:r>
              <a:rPr lang="en-US" sz="1292" dirty="0" smtClean="0"/>
              <a:t>controller.js</a:t>
            </a:r>
            <a:endParaRPr lang="en-US" sz="1292" dirty="0"/>
          </a:p>
          <a:p>
            <a:pPr lvl="2"/>
            <a:r>
              <a:rPr lang="en-US" sz="1292" dirty="0" smtClean="0"/>
              <a:t>template.html</a:t>
            </a:r>
            <a:endParaRPr lang="en-US" sz="1292" dirty="0"/>
          </a:p>
          <a:p>
            <a:pPr lvl="2"/>
            <a:r>
              <a:rPr lang="en-US" sz="1292" dirty="0" smtClean="0"/>
              <a:t>styles.css</a:t>
            </a:r>
            <a:endParaRPr lang="en-US" sz="1292" dirty="0"/>
          </a:p>
          <a:p>
            <a:pPr lvl="2"/>
            <a:r>
              <a:rPr lang="en-US" sz="1292" dirty="0" smtClean="0"/>
              <a:t>test.js</a:t>
            </a:r>
            <a:endParaRPr lang="en-US" sz="1292" dirty="0"/>
          </a:p>
          <a:p>
            <a:pPr lvl="1"/>
            <a:r>
              <a:rPr lang="en-US" sz="1292" dirty="0" smtClean="0"/>
              <a:t>dropdown/</a:t>
            </a:r>
            <a:endParaRPr lang="en-US" sz="1292" dirty="0"/>
          </a:p>
          <a:p>
            <a:pPr lvl="2"/>
            <a:r>
              <a:rPr lang="en-US" sz="1292" dirty="0" err="1" smtClean="0"/>
              <a:t>directive.</a:t>
            </a:r>
            <a:r>
              <a:rPr lang="en-US" sz="1292" b="1" dirty="0" err="1" smtClean="0"/>
              <a:t>coffee</a:t>
            </a:r>
            <a:endParaRPr lang="en-US" sz="1292" b="1" dirty="0"/>
          </a:p>
          <a:p>
            <a:pPr lvl="2"/>
            <a:r>
              <a:rPr lang="en-US" sz="1292" dirty="0" err="1" smtClean="0"/>
              <a:t>controller.</a:t>
            </a:r>
            <a:r>
              <a:rPr lang="en-US" sz="1292" b="1" dirty="0" err="1" smtClean="0"/>
              <a:t>coffee</a:t>
            </a:r>
            <a:endParaRPr lang="en-US" sz="1292" b="1" dirty="0"/>
          </a:p>
          <a:p>
            <a:pPr lvl="2"/>
            <a:r>
              <a:rPr lang="en-US" sz="1292" dirty="0" err="1" smtClean="0"/>
              <a:t>template.</a:t>
            </a:r>
            <a:r>
              <a:rPr lang="en-US" sz="1292" b="1" dirty="0" err="1" smtClean="0"/>
              <a:t>jade</a:t>
            </a:r>
            <a:endParaRPr lang="en-US" sz="1292" b="1" dirty="0"/>
          </a:p>
          <a:p>
            <a:pPr lvl="2"/>
            <a:r>
              <a:rPr lang="en-US" sz="1292" dirty="0" err="1" smtClean="0"/>
              <a:t>styles.</a:t>
            </a:r>
            <a:r>
              <a:rPr lang="en-US" sz="1292" b="1" dirty="0" err="1" smtClean="0"/>
              <a:t>styl</a:t>
            </a:r>
            <a:endParaRPr lang="en-US" sz="1292" b="1" dirty="0"/>
          </a:p>
          <a:p>
            <a:pPr lvl="2"/>
            <a:r>
              <a:rPr lang="en-US" sz="1292" dirty="0" err="1" smtClean="0"/>
              <a:t>test.</a:t>
            </a:r>
            <a:r>
              <a:rPr lang="en-US" sz="1292" b="1" dirty="0" err="1" smtClean="0"/>
              <a:t>coffee</a:t>
            </a:r>
            <a:endParaRPr lang="en-US" sz="1292" b="1" dirty="0"/>
          </a:p>
          <a:p>
            <a:pPr lvl="1"/>
            <a:r>
              <a:rPr lang="en-US" sz="1292" dirty="0"/>
              <a:t>checkbox/</a:t>
            </a:r>
          </a:p>
          <a:p>
            <a:pPr lvl="2"/>
            <a:r>
              <a:rPr lang="en-US" sz="1292" dirty="0"/>
              <a:t>…</a:t>
            </a:r>
          </a:p>
          <a:p>
            <a:r>
              <a:rPr lang="en-US" sz="1292" dirty="0"/>
              <a:t>…</a:t>
            </a:r>
          </a:p>
        </p:txBody>
      </p:sp>
      <p:sp>
        <p:nvSpPr>
          <p:cNvPr id="10" name="Right Arrow 9"/>
          <p:cNvSpPr/>
          <p:nvPr/>
        </p:nvSpPr>
        <p:spPr>
          <a:xfrm>
            <a:off x="4220394" y="3670320"/>
            <a:ext cx="864772" cy="366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62"/>
          </a:p>
        </p:txBody>
      </p:sp>
      <p:sp>
        <p:nvSpPr>
          <p:cNvPr id="11" name="TextBox 10"/>
          <p:cNvSpPr txBox="1"/>
          <p:nvPr/>
        </p:nvSpPr>
        <p:spPr>
          <a:xfrm>
            <a:off x="8211054" y="3184044"/>
            <a:ext cx="1926618" cy="1228863"/>
          </a:xfrm>
          <a:prstGeom prst="rect">
            <a:avLst/>
          </a:prstGeom>
          <a:noFill/>
        </p:spPr>
        <p:txBody>
          <a:bodyPr wrap="none" rtlCol="0">
            <a:spAutoFit/>
          </a:bodyPr>
          <a:lstStyle/>
          <a:p>
            <a:pPr marL="263776" indent="-263776">
              <a:buFont typeface="Arial" panose="020B0604020202020204" pitchFamily="34" charset="0"/>
              <a:buChar char="•"/>
            </a:pPr>
            <a:r>
              <a:rPr lang="en-US" sz="1477" dirty="0"/>
              <a:t>build/</a:t>
            </a:r>
          </a:p>
          <a:p>
            <a:pPr marL="685817" lvl="1" indent="-263776">
              <a:buFont typeface="Arial" panose="020B0604020202020204" pitchFamily="34" charset="0"/>
              <a:buChar char="•"/>
            </a:pPr>
            <a:r>
              <a:rPr lang="en-US" sz="1477" dirty="0"/>
              <a:t>app.min.js</a:t>
            </a:r>
          </a:p>
          <a:p>
            <a:pPr marL="685817" lvl="1" indent="-263776">
              <a:buFont typeface="Arial" panose="020B0604020202020204" pitchFamily="34" charset="0"/>
              <a:buChar char="•"/>
            </a:pPr>
            <a:r>
              <a:rPr lang="en-US" sz="1477" dirty="0" smtClean="0"/>
              <a:t>styles.min.css</a:t>
            </a:r>
            <a:endParaRPr lang="en-US" sz="1477" dirty="0"/>
          </a:p>
          <a:p>
            <a:pPr marL="685817" lvl="1" indent="-263776">
              <a:buFont typeface="Arial" panose="020B0604020202020204" pitchFamily="34" charset="0"/>
              <a:buChar char="•"/>
            </a:pPr>
            <a:r>
              <a:rPr lang="en-US" sz="1477" dirty="0"/>
              <a:t>assets/</a:t>
            </a:r>
          </a:p>
          <a:p>
            <a:pPr marL="1107858" lvl="2" indent="-263776">
              <a:buFont typeface="Arial" panose="020B0604020202020204" pitchFamily="34" charset="0"/>
              <a:buChar char="•"/>
            </a:pPr>
            <a:r>
              <a:rPr lang="en-US" sz="1477" dirty="0"/>
              <a:t>…</a:t>
            </a:r>
          </a:p>
        </p:txBody>
      </p:sp>
      <p:sp>
        <p:nvSpPr>
          <p:cNvPr id="12" name="TextBox 11"/>
          <p:cNvSpPr txBox="1"/>
          <p:nvPr/>
        </p:nvSpPr>
        <p:spPr>
          <a:xfrm>
            <a:off x="5219953" y="2901585"/>
            <a:ext cx="1649619" cy="1910779"/>
          </a:xfrm>
          <a:prstGeom prst="rect">
            <a:avLst/>
          </a:prstGeom>
          <a:noFill/>
        </p:spPr>
        <p:txBody>
          <a:bodyPr wrap="none" rtlCol="0">
            <a:spAutoFit/>
          </a:bodyPr>
          <a:lstStyle/>
          <a:p>
            <a:pPr marL="263776" indent="-263776">
              <a:buFont typeface="Arial" panose="020B0604020202020204" pitchFamily="34" charset="0"/>
              <a:buChar char="•"/>
            </a:pPr>
            <a:r>
              <a:rPr lang="en-US" sz="1477" dirty="0"/>
              <a:t>Unit tests</a:t>
            </a:r>
          </a:p>
          <a:p>
            <a:pPr marL="263776" indent="-263776">
              <a:buFont typeface="Arial" panose="020B0604020202020204" pitchFamily="34" charset="0"/>
              <a:buChar char="•"/>
            </a:pPr>
            <a:r>
              <a:rPr lang="en-US" sz="1477" dirty="0"/>
              <a:t>Clean last build</a:t>
            </a:r>
          </a:p>
          <a:p>
            <a:pPr marL="263776" indent="-263776">
              <a:buFont typeface="Arial" panose="020B0604020202020204" pitchFamily="34" charset="0"/>
              <a:buChar char="•"/>
            </a:pPr>
            <a:r>
              <a:rPr lang="en-US" sz="1477" dirty="0"/>
              <a:t>Compile .jade</a:t>
            </a:r>
          </a:p>
          <a:p>
            <a:pPr marL="263776" indent="-263776">
              <a:buFont typeface="Arial" panose="020B0604020202020204" pitchFamily="34" charset="0"/>
              <a:buChar char="•"/>
            </a:pPr>
            <a:r>
              <a:rPr lang="en-US" sz="1477" dirty="0"/>
              <a:t>Compile .coffee</a:t>
            </a:r>
          </a:p>
          <a:p>
            <a:pPr marL="263776" indent="-263776">
              <a:buFont typeface="Arial" panose="020B0604020202020204" pitchFamily="34" charset="0"/>
              <a:buChar char="•"/>
            </a:pPr>
            <a:r>
              <a:rPr lang="en-US" sz="1477" dirty="0"/>
              <a:t>Compile .</a:t>
            </a:r>
            <a:r>
              <a:rPr lang="en-US" sz="1477" dirty="0" err="1"/>
              <a:t>styl</a:t>
            </a:r>
            <a:endParaRPr lang="en-US" sz="1477" dirty="0"/>
          </a:p>
          <a:p>
            <a:pPr marL="263776" indent="-263776">
              <a:buFont typeface="Arial" panose="020B0604020202020204" pitchFamily="34" charset="0"/>
              <a:buChar char="•"/>
            </a:pPr>
            <a:r>
              <a:rPr lang="en-US" sz="1477" dirty="0" err="1"/>
              <a:t>Concat</a:t>
            </a:r>
            <a:endParaRPr lang="en-US" sz="1477" dirty="0"/>
          </a:p>
          <a:p>
            <a:pPr marL="263776" indent="-263776">
              <a:buFont typeface="Arial" panose="020B0604020202020204" pitchFamily="34" charset="0"/>
              <a:buChar char="•"/>
            </a:pPr>
            <a:r>
              <a:rPr lang="en-US" sz="1477" dirty="0"/>
              <a:t>Compress</a:t>
            </a:r>
          </a:p>
          <a:p>
            <a:pPr marL="263776" indent="-263776">
              <a:buFont typeface="Arial" panose="020B0604020202020204" pitchFamily="34" charset="0"/>
              <a:buChar char="•"/>
            </a:pPr>
            <a:r>
              <a:rPr lang="en-US" sz="1477" dirty="0"/>
              <a:t>…</a:t>
            </a:r>
          </a:p>
        </p:txBody>
      </p:sp>
      <p:sp>
        <p:nvSpPr>
          <p:cNvPr id="13" name="Right Arrow 12"/>
          <p:cNvSpPr/>
          <p:nvPr/>
        </p:nvSpPr>
        <p:spPr>
          <a:xfrm>
            <a:off x="7278639" y="3660275"/>
            <a:ext cx="864772" cy="366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62"/>
          </a:p>
        </p:txBody>
      </p:sp>
      <p:sp>
        <p:nvSpPr>
          <p:cNvPr id="14" name="TextBox 13"/>
          <p:cNvSpPr txBox="1"/>
          <p:nvPr/>
        </p:nvSpPr>
        <p:spPr>
          <a:xfrm rot="16200000">
            <a:off x="5615381" y="1750021"/>
            <a:ext cx="631904" cy="1796967"/>
          </a:xfrm>
          <a:prstGeom prst="rect">
            <a:avLst/>
          </a:prstGeom>
          <a:noFill/>
        </p:spPr>
        <p:txBody>
          <a:bodyPr wrap="none" rtlCol="0">
            <a:spAutoFit/>
          </a:bodyPr>
          <a:lstStyle/>
          <a:p>
            <a:r>
              <a:rPr lang="en-US" sz="11077" dirty="0">
                <a:solidFill>
                  <a:srgbClr val="FF0000"/>
                </a:solidFill>
              </a:rPr>
              <a:t>{</a:t>
            </a:r>
            <a:endParaRPr lang="ru-RU" sz="11077" dirty="0">
              <a:solidFill>
                <a:srgbClr val="FF0000"/>
              </a:solidFill>
            </a:endParaRPr>
          </a:p>
        </p:txBody>
      </p:sp>
      <p:sp>
        <p:nvSpPr>
          <p:cNvPr id="15" name="TextBox 14"/>
          <p:cNvSpPr txBox="1"/>
          <p:nvPr/>
        </p:nvSpPr>
        <p:spPr>
          <a:xfrm>
            <a:off x="5360536" y="2093633"/>
            <a:ext cx="1368452" cy="348109"/>
          </a:xfrm>
          <a:prstGeom prst="rect">
            <a:avLst/>
          </a:prstGeom>
          <a:noFill/>
        </p:spPr>
        <p:txBody>
          <a:bodyPr wrap="none" rtlCol="0">
            <a:spAutoFit/>
          </a:bodyPr>
          <a:lstStyle/>
          <a:p>
            <a:r>
              <a:rPr lang="en-US" sz="1662" dirty="0" smtClean="0">
                <a:solidFill>
                  <a:srgbClr val="FF0000"/>
                </a:solidFill>
              </a:rPr>
              <a:t>Task manager</a:t>
            </a:r>
            <a:endParaRPr lang="ru-RU" sz="1662" dirty="0">
              <a:solidFill>
                <a:srgbClr val="FF0000"/>
              </a:solidFill>
            </a:endParaRPr>
          </a:p>
        </p:txBody>
      </p:sp>
    </p:spTree>
    <p:extLst>
      <p:ext uri="{BB962C8B-B14F-4D97-AF65-F5344CB8AC3E}">
        <p14:creationId xmlns:p14="http://schemas.microsoft.com/office/powerpoint/2010/main" val="12701057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018" y="1152559"/>
            <a:ext cx="9017480" cy="4608512"/>
          </a:xfrm>
          <a:prstGeom prst="rect">
            <a:avLst/>
          </a:prstGeom>
        </p:spPr>
      </p:pic>
    </p:spTree>
    <p:extLst>
      <p:ext uri="{BB962C8B-B14F-4D97-AF65-F5344CB8AC3E}">
        <p14:creationId xmlns:p14="http://schemas.microsoft.com/office/powerpoint/2010/main" val="842291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t>Статистика скачивания</a:t>
            </a:r>
            <a:endParaRPr lang="ru-RU" sz="2000"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1017" y="1476166"/>
            <a:ext cx="6374247" cy="4780685"/>
          </a:xfrm>
          <a:prstGeom prst="rect">
            <a:avLst/>
          </a:prstGeom>
        </p:spPr>
      </p:pic>
    </p:spTree>
    <p:extLst>
      <p:ext uri="{BB962C8B-B14F-4D97-AF65-F5344CB8AC3E}">
        <p14:creationId xmlns:p14="http://schemas.microsoft.com/office/powerpoint/2010/main" val="20333483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t>Они очень похожи</a:t>
            </a:r>
            <a:endParaRPr lang="ru-RU" sz="2000" dirty="0"/>
          </a:p>
        </p:txBody>
      </p:sp>
      <p:sp>
        <p:nvSpPr>
          <p:cNvPr id="8" name="Content Placeholder 2"/>
          <p:cNvSpPr txBox="1">
            <a:spLocks/>
          </p:cNvSpPr>
          <p:nvPr/>
        </p:nvSpPr>
        <p:spPr>
          <a:xfrm>
            <a:off x="1061543" y="1845015"/>
            <a:ext cx="4365693" cy="401662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585" b="1" dirty="0" smtClean="0">
                <a:latin typeface="+mj-lt"/>
              </a:rPr>
              <a:t>Grunt</a:t>
            </a:r>
          </a:p>
          <a:p>
            <a:pPr marL="0" lvl="1" indent="0">
              <a:buNone/>
            </a:pPr>
            <a:endParaRPr lang="en-US" sz="2585" b="1" dirty="0" smtClean="0">
              <a:latin typeface="+mj-lt"/>
            </a:endParaRPr>
          </a:p>
          <a:p>
            <a:pPr marL="342900" lvl="1" indent="-342900">
              <a:buFont typeface="Arial" pitchFamily="34" charset="0"/>
              <a:buChar char="•"/>
            </a:pPr>
            <a:r>
              <a:rPr lang="en-US" sz="2400" dirty="0" err="1"/>
              <a:t>package.json</a:t>
            </a:r>
            <a:r>
              <a:rPr lang="en-US" sz="2400" dirty="0"/>
              <a:t>, gruntfile.js</a:t>
            </a:r>
          </a:p>
          <a:p>
            <a:pPr marL="342900" lvl="1" indent="-342900">
              <a:buFont typeface="Arial" pitchFamily="34" charset="0"/>
              <a:buChar char="•"/>
            </a:pPr>
            <a:endParaRPr lang="en-US" sz="2585" dirty="0" smtClean="0">
              <a:latin typeface="+mj-lt"/>
            </a:endParaRPr>
          </a:p>
          <a:p>
            <a:pPr marL="342900" lvl="1" indent="-342900">
              <a:buFont typeface="Arial" pitchFamily="34" charset="0"/>
              <a:buChar char="•"/>
            </a:pPr>
            <a:r>
              <a:rPr lang="en-US" sz="2585" dirty="0" smtClean="0">
                <a:solidFill>
                  <a:schemeClr val="bg1">
                    <a:lumMod val="50000"/>
                  </a:schemeClr>
                </a:solidFill>
                <a:latin typeface="+mj-lt"/>
              </a:rPr>
              <a:t>&gt;</a:t>
            </a:r>
            <a:r>
              <a:rPr lang="en-US" sz="2585" dirty="0" smtClean="0">
                <a:latin typeface="+mj-lt"/>
              </a:rPr>
              <a:t> </a:t>
            </a:r>
            <a:r>
              <a:rPr lang="en-US" sz="2585" i="1" dirty="0" err="1">
                <a:latin typeface="+mj-lt"/>
              </a:rPr>
              <a:t>npm</a:t>
            </a:r>
            <a:r>
              <a:rPr lang="en-US" sz="2585" i="1" dirty="0">
                <a:latin typeface="+mj-lt"/>
              </a:rPr>
              <a:t> install –g grunt-cli</a:t>
            </a:r>
          </a:p>
          <a:p>
            <a:pPr marL="0" indent="0">
              <a:buNone/>
            </a:pPr>
            <a:endParaRPr lang="en-US" sz="2954" dirty="0">
              <a:latin typeface="+mj-lt"/>
            </a:endParaRPr>
          </a:p>
          <a:p>
            <a:r>
              <a:rPr lang="en-US" sz="2954" dirty="0" smtClean="0">
                <a:solidFill>
                  <a:schemeClr val="bg1">
                    <a:lumMod val="50000"/>
                  </a:schemeClr>
                </a:solidFill>
                <a:latin typeface="+mj-lt"/>
              </a:rPr>
              <a:t>&gt;</a:t>
            </a:r>
            <a:r>
              <a:rPr lang="en-US" sz="2954" dirty="0" smtClean="0">
                <a:latin typeface="+mj-lt"/>
              </a:rPr>
              <a:t> </a:t>
            </a:r>
            <a:r>
              <a:rPr lang="en-US" sz="2954" i="1" dirty="0">
                <a:latin typeface="+mj-lt"/>
              </a:rPr>
              <a:t>grunt </a:t>
            </a:r>
            <a:r>
              <a:rPr lang="en-US" sz="2954" i="1" dirty="0" err="1" smtClean="0">
                <a:latin typeface="+mj-lt"/>
              </a:rPr>
              <a:t>task:target</a:t>
            </a:r>
            <a:endParaRPr lang="en-US" sz="2954" i="1" dirty="0">
              <a:latin typeface="+mj-lt"/>
            </a:endParaRPr>
          </a:p>
        </p:txBody>
      </p:sp>
      <p:sp>
        <p:nvSpPr>
          <p:cNvPr id="9" name="Content Placeholder 2"/>
          <p:cNvSpPr txBox="1">
            <a:spLocks/>
          </p:cNvSpPr>
          <p:nvPr/>
        </p:nvSpPr>
        <p:spPr>
          <a:xfrm>
            <a:off x="6664411" y="1845015"/>
            <a:ext cx="4320479" cy="401662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585" b="1" dirty="0" smtClean="0">
                <a:latin typeface="+mj-lt"/>
              </a:rPr>
              <a:t>Gulp</a:t>
            </a:r>
          </a:p>
          <a:p>
            <a:pPr marL="0" lvl="1" indent="0">
              <a:buNone/>
            </a:pPr>
            <a:endParaRPr lang="en-US" sz="2585" b="1" dirty="0" smtClean="0">
              <a:latin typeface="+mj-lt"/>
            </a:endParaRPr>
          </a:p>
          <a:p>
            <a:pPr marL="342900" lvl="1" indent="-342900">
              <a:buFont typeface="Arial" pitchFamily="34" charset="0"/>
              <a:buChar char="•"/>
            </a:pPr>
            <a:r>
              <a:rPr lang="en-US" sz="2400" dirty="0" err="1"/>
              <a:t>package.json</a:t>
            </a:r>
            <a:r>
              <a:rPr lang="en-US" sz="2400" dirty="0"/>
              <a:t>, gulpfile.js</a:t>
            </a:r>
          </a:p>
          <a:p>
            <a:pPr marL="342900" lvl="1" indent="-342900">
              <a:buFont typeface="Arial" pitchFamily="34" charset="0"/>
              <a:buChar char="•"/>
            </a:pPr>
            <a:endParaRPr lang="en-US" sz="2585" dirty="0">
              <a:latin typeface="+mj-lt"/>
            </a:endParaRPr>
          </a:p>
          <a:p>
            <a:pPr marL="342900" lvl="1" indent="-342900">
              <a:buFont typeface="Arial" pitchFamily="34" charset="0"/>
              <a:buChar char="•"/>
            </a:pPr>
            <a:r>
              <a:rPr lang="en-US" sz="2585" dirty="0" smtClean="0">
                <a:solidFill>
                  <a:schemeClr val="bg1">
                    <a:lumMod val="50000"/>
                  </a:schemeClr>
                </a:solidFill>
                <a:latin typeface="+mj-lt"/>
              </a:rPr>
              <a:t>&gt;</a:t>
            </a:r>
            <a:r>
              <a:rPr lang="en-US" sz="2585" dirty="0" smtClean="0">
                <a:latin typeface="+mj-lt"/>
              </a:rPr>
              <a:t> </a:t>
            </a:r>
            <a:r>
              <a:rPr lang="en-US" sz="2585" i="1" dirty="0" err="1">
                <a:latin typeface="+mj-lt"/>
              </a:rPr>
              <a:t>npm</a:t>
            </a:r>
            <a:r>
              <a:rPr lang="en-US" sz="2585" i="1" dirty="0">
                <a:latin typeface="+mj-lt"/>
              </a:rPr>
              <a:t> install –g </a:t>
            </a:r>
            <a:r>
              <a:rPr lang="en-US" sz="2585" i="1" dirty="0" smtClean="0">
                <a:latin typeface="+mj-lt"/>
              </a:rPr>
              <a:t>gul</a:t>
            </a:r>
            <a:r>
              <a:rPr lang="en-US" sz="2585" i="1" dirty="0">
                <a:latin typeface="+mj-lt"/>
              </a:rPr>
              <a:t>p</a:t>
            </a:r>
          </a:p>
          <a:p>
            <a:pPr marL="0" indent="0">
              <a:buNone/>
            </a:pPr>
            <a:endParaRPr lang="en-US" sz="2954" dirty="0">
              <a:latin typeface="+mj-lt"/>
            </a:endParaRPr>
          </a:p>
          <a:p>
            <a:r>
              <a:rPr lang="en-US" sz="2954" dirty="0" smtClean="0">
                <a:solidFill>
                  <a:schemeClr val="bg1">
                    <a:lumMod val="50000"/>
                  </a:schemeClr>
                </a:solidFill>
                <a:latin typeface="+mj-lt"/>
              </a:rPr>
              <a:t>&gt;</a:t>
            </a:r>
            <a:r>
              <a:rPr lang="en-US" sz="2954" dirty="0" smtClean="0">
                <a:latin typeface="+mj-lt"/>
              </a:rPr>
              <a:t> </a:t>
            </a:r>
            <a:r>
              <a:rPr lang="en-US" sz="2954" i="1" dirty="0" smtClean="0">
                <a:latin typeface="+mj-lt"/>
              </a:rPr>
              <a:t>gulp task</a:t>
            </a:r>
            <a:endParaRPr lang="en-US" sz="2954" i="1" dirty="0">
              <a:latin typeface="+mj-lt"/>
            </a:endParaRPr>
          </a:p>
        </p:txBody>
      </p:sp>
    </p:spTree>
    <p:extLst>
      <p:ext uri="{BB962C8B-B14F-4D97-AF65-F5344CB8AC3E}">
        <p14:creationId xmlns:p14="http://schemas.microsoft.com/office/powerpoint/2010/main" val="37705099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t>И сразу пример</a:t>
            </a:r>
            <a:endParaRPr lang="ru-RU" sz="20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6803" y="2010237"/>
            <a:ext cx="6162675" cy="3686175"/>
          </a:xfrm>
          <a:prstGeom prst="rect">
            <a:avLst/>
          </a:prstGeom>
        </p:spPr>
      </p:pic>
    </p:spTree>
    <p:extLst>
      <p:ext uri="{BB962C8B-B14F-4D97-AF65-F5344CB8AC3E}">
        <p14:creationId xmlns:p14="http://schemas.microsoft.com/office/powerpoint/2010/main" val="3445708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t>И сразу пример</a:t>
            </a:r>
            <a:endParaRPr lang="ru-RU" sz="2000" dirty="0"/>
          </a:p>
        </p:txBody>
      </p:sp>
      <p:sp>
        <p:nvSpPr>
          <p:cNvPr id="8" name="Text Placeholder 1"/>
          <p:cNvSpPr txBox="1">
            <a:spLocks/>
          </p:cNvSpPr>
          <p:nvPr/>
        </p:nvSpPr>
        <p:spPr>
          <a:xfrm>
            <a:off x="2836751" y="1768590"/>
            <a:ext cx="2736303" cy="4104432"/>
          </a:xfrm>
          <a:prstGeom prst="rect">
            <a:avLst/>
          </a:prstGeom>
        </p:spPr>
        <p:txBody>
          <a:bodyPr vert="horz" lIns="91440" tIns="45720" rIns="91440" bIns="45720" rtlCol="0" anchor="ctr"/>
          <a:lstStyle>
            <a:defPPr>
              <a:defRPr lang="ru-RU"/>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err="1">
                <a:solidFill>
                  <a:schemeClr val="tx1"/>
                </a:solidFill>
              </a:rPr>
              <a:t>src</a:t>
            </a:r>
            <a:r>
              <a:rPr lang="en-US" sz="1800" dirty="0">
                <a:solidFill>
                  <a:schemeClr val="tx1"/>
                </a:solidFill>
              </a:rPr>
              <a:t>/</a:t>
            </a:r>
          </a:p>
          <a:p>
            <a:pPr marL="742950" lvl="1" indent="-285750">
              <a:buFont typeface="Arial" panose="020B0604020202020204" pitchFamily="34" charset="0"/>
              <a:buChar char="•"/>
            </a:pPr>
            <a:r>
              <a:rPr lang="en-US" dirty="0" err="1"/>
              <a:t>css</a:t>
            </a:r>
            <a:r>
              <a:rPr lang="en-US" dirty="0"/>
              <a:t>/</a:t>
            </a:r>
          </a:p>
          <a:p>
            <a:pPr marL="1200150" lvl="2" indent="-285750">
              <a:buFont typeface="Arial" panose="020B0604020202020204" pitchFamily="34" charset="0"/>
              <a:buChar char="•"/>
            </a:pPr>
            <a:r>
              <a:rPr lang="en-US" dirty="0"/>
              <a:t>base.css</a:t>
            </a:r>
          </a:p>
          <a:p>
            <a:pPr marL="1200150" lvl="2" indent="-285750">
              <a:buFont typeface="Arial" panose="020B0604020202020204" pitchFamily="34" charset="0"/>
              <a:buChar char="•"/>
            </a:pPr>
            <a:r>
              <a:rPr lang="en-US" dirty="0"/>
              <a:t>index.css</a:t>
            </a:r>
          </a:p>
          <a:p>
            <a:pPr marL="742950" lvl="1" indent="-285750">
              <a:buFont typeface="Arial" panose="020B0604020202020204" pitchFamily="34" charset="0"/>
              <a:buChar char="•"/>
            </a:pPr>
            <a:r>
              <a:rPr lang="en-US" dirty="0" err="1"/>
              <a:t>js</a:t>
            </a:r>
            <a:r>
              <a:rPr lang="en-US" dirty="0"/>
              <a:t>/</a:t>
            </a:r>
          </a:p>
          <a:p>
            <a:pPr marL="1200150" lvl="2" indent="-285750">
              <a:buFont typeface="Arial" panose="020B0604020202020204" pitchFamily="34" charset="0"/>
              <a:buChar char="•"/>
            </a:pPr>
            <a:r>
              <a:rPr lang="en-US" dirty="0"/>
              <a:t>app.js</a:t>
            </a:r>
          </a:p>
          <a:p>
            <a:pPr marL="1200150" lvl="2" indent="-285750">
              <a:buFont typeface="Arial" panose="020B0604020202020204" pitchFamily="34" charset="0"/>
              <a:buChar char="•"/>
            </a:pPr>
            <a:r>
              <a:rPr lang="en-US" dirty="0"/>
              <a:t>base.js</a:t>
            </a:r>
          </a:p>
          <a:p>
            <a:pPr marL="1200150" lvl="2" indent="-285750">
              <a:buFont typeface="Arial" panose="020B0604020202020204" pitchFamily="34" charset="0"/>
              <a:buChar char="•"/>
            </a:pPr>
            <a:r>
              <a:rPr lang="en-US" dirty="0"/>
              <a:t>controller.js</a:t>
            </a:r>
          </a:p>
          <a:p>
            <a:pPr marL="1200150" lvl="2" indent="-285750">
              <a:buFont typeface="Arial" panose="020B0604020202020204" pitchFamily="34" charset="0"/>
              <a:buChar char="•"/>
            </a:pPr>
            <a:r>
              <a:rPr lang="en-US" dirty="0"/>
              <a:t>helpers.js</a:t>
            </a:r>
          </a:p>
          <a:p>
            <a:pPr marL="1200150" lvl="2" indent="-285750">
              <a:buFont typeface="Arial" panose="020B0604020202020204" pitchFamily="34" charset="0"/>
              <a:buChar char="•"/>
            </a:pPr>
            <a:r>
              <a:rPr lang="en-US" dirty="0"/>
              <a:t>model.js</a:t>
            </a:r>
          </a:p>
          <a:p>
            <a:pPr marL="1200150" lvl="2" indent="-285750">
              <a:buFont typeface="Arial" panose="020B0604020202020204" pitchFamily="34" charset="0"/>
              <a:buChar char="•"/>
            </a:pPr>
            <a:r>
              <a:rPr lang="en-US" dirty="0"/>
              <a:t>store.js</a:t>
            </a:r>
          </a:p>
          <a:p>
            <a:pPr marL="1200150" lvl="2" indent="-285750">
              <a:buFont typeface="Arial" panose="020B0604020202020204" pitchFamily="34" charset="0"/>
              <a:buChar char="•"/>
            </a:pPr>
            <a:r>
              <a:rPr lang="en-US" dirty="0"/>
              <a:t>template.js</a:t>
            </a:r>
          </a:p>
          <a:p>
            <a:pPr marL="1200150" lvl="2" indent="-285750">
              <a:buFont typeface="Arial" panose="020B0604020202020204" pitchFamily="34" charset="0"/>
              <a:buChar char="•"/>
            </a:pPr>
            <a:r>
              <a:rPr lang="en-US" dirty="0"/>
              <a:t>view.js</a:t>
            </a:r>
          </a:p>
          <a:p>
            <a:pPr marL="742950" lvl="1" indent="-285750">
              <a:buFont typeface="Arial" panose="020B0604020202020204" pitchFamily="34" charset="0"/>
              <a:buChar char="•"/>
            </a:pPr>
            <a:r>
              <a:rPr lang="en-US" dirty="0"/>
              <a:t>index.html</a:t>
            </a:r>
          </a:p>
          <a:p>
            <a:pPr marL="285750" indent="-285750">
              <a:buFont typeface="Arial" panose="020B0604020202020204" pitchFamily="34" charset="0"/>
              <a:buChar char="•"/>
            </a:pPr>
            <a:endParaRPr lang="ru-RU" dirty="0">
              <a:solidFill>
                <a:schemeClr val="tx1"/>
              </a:solidFill>
            </a:endParaRPr>
          </a:p>
        </p:txBody>
      </p:sp>
      <p:sp>
        <p:nvSpPr>
          <p:cNvPr id="9" name="Text Placeholder 1"/>
          <p:cNvSpPr txBox="1">
            <a:spLocks/>
          </p:cNvSpPr>
          <p:nvPr/>
        </p:nvSpPr>
        <p:spPr>
          <a:xfrm>
            <a:off x="7120886" y="3134616"/>
            <a:ext cx="2736303" cy="1372378"/>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662" kern="1200">
                <a:solidFill>
                  <a:srgbClr val="002942"/>
                </a:solidFill>
                <a:latin typeface="Segoe UI" pitchFamily="34" charset="0"/>
                <a:ea typeface="+mn-ea"/>
                <a:cs typeface="Segoe UI" pitchFamily="34" charset="0"/>
              </a:defRPr>
            </a:lvl1pPr>
            <a:lvl2pPr marL="742950" indent="-285750" algn="l" defTabSz="914400" rtl="0" eaLnBrk="1" latinLnBrk="0" hangingPunct="1">
              <a:spcBef>
                <a:spcPct val="20000"/>
              </a:spcBef>
              <a:buFont typeface="Arial" pitchFamily="34" charset="0"/>
              <a:buChar char="–"/>
              <a:defRPr sz="1477" kern="1200">
                <a:solidFill>
                  <a:srgbClr val="002942"/>
                </a:solidFill>
                <a:latin typeface="Segoe UI" pitchFamily="34" charset="0"/>
                <a:ea typeface="+mn-ea"/>
                <a:cs typeface="Segoe UI" pitchFamily="34" charset="0"/>
              </a:defRPr>
            </a:lvl2pPr>
            <a:lvl3pPr marL="1143000" indent="-228600" algn="l" defTabSz="914400" rtl="0" eaLnBrk="1" latinLnBrk="0" hangingPunct="1">
              <a:spcBef>
                <a:spcPct val="20000"/>
              </a:spcBef>
              <a:buFont typeface="Arial" pitchFamily="34" charset="0"/>
              <a:buChar char="•"/>
              <a:defRPr sz="1292" kern="1200">
                <a:solidFill>
                  <a:srgbClr val="002942"/>
                </a:solidFill>
                <a:latin typeface="Segoe UI" pitchFamily="34" charset="0"/>
                <a:ea typeface="+mn-ea"/>
                <a:cs typeface="Segoe UI" pitchFamily="34" charset="0"/>
              </a:defRPr>
            </a:lvl3pPr>
            <a:lvl4pPr marL="1600200" indent="-228600" algn="l" defTabSz="914400" rtl="0" eaLnBrk="1" latinLnBrk="0" hangingPunct="1">
              <a:spcBef>
                <a:spcPct val="20000"/>
              </a:spcBef>
              <a:buFont typeface="Arial" pitchFamily="34" charset="0"/>
              <a:buChar char="–"/>
              <a:defRPr sz="1108" kern="1200">
                <a:solidFill>
                  <a:srgbClr val="002942"/>
                </a:solidFill>
                <a:latin typeface="Segoe UI" pitchFamily="34" charset="0"/>
                <a:ea typeface="+mn-ea"/>
                <a:cs typeface="Segoe UI" pitchFamily="34" charset="0"/>
              </a:defRPr>
            </a:lvl4pPr>
            <a:lvl5pPr marL="2057400" indent="-228600" algn="l" defTabSz="914400" rtl="0" eaLnBrk="1" latinLnBrk="0" hangingPunct="1">
              <a:spcBef>
                <a:spcPct val="20000"/>
              </a:spcBef>
              <a:buFont typeface="Arial" pitchFamily="34" charset="0"/>
              <a:buChar char="»"/>
              <a:defRPr sz="923" kern="1200">
                <a:solidFill>
                  <a:srgbClr val="002942"/>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smtClean="0">
                <a:latin typeface="+mn-lt"/>
              </a:rPr>
              <a:t>build/</a:t>
            </a:r>
          </a:p>
          <a:p>
            <a:pPr marL="1028700" lvl="1">
              <a:buFont typeface="Arial" pitchFamily="34" charset="0"/>
              <a:buChar char="•"/>
            </a:pPr>
            <a:r>
              <a:rPr lang="en-US" dirty="0" smtClean="0">
                <a:latin typeface="+mn-lt"/>
              </a:rPr>
              <a:t>css.css</a:t>
            </a:r>
          </a:p>
          <a:p>
            <a:pPr marL="1028700" lvl="1">
              <a:buFont typeface="Arial" pitchFamily="34" charset="0"/>
              <a:buChar char="•"/>
            </a:pPr>
            <a:r>
              <a:rPr lang="en-US" dirty="0" smtClean="0">
                <a:latin typeface="+mn-lt"/>
              </a:rPr>
              <a:t>js.js</a:t>
            </a:r>
          </a:p>
          <a:p>
            <a:pPr marL="1028700" lvl="1">
              <a:buFont typeface="Arial" pitchFamily="34" charset="0"/>
              <a:buChar char="•"/>
            </a:pPr>
            <a:r>
              <a:rPr lang="en-US" dirty="0">
                <a:latin typeface="+mn-lt"/>
              </a:rPr>
              <a:t>i</a:t>
            </a:r>
            <a:r>
              <a:rPr lang="en-US" dirty="0" smtClean="0">
                <a:latin typeface="+mn-lt"/>
              </a:rPr>
              <a:t>ndex.html</a:t>
            </a:r>
            <a:endParaRPr lang="ru-RU" dirty="0">
              <a:latin typeface="+mn-lt"/>
            </a:endParaRPr>
          </a:p>
        </p:txBody>
      </p:sp>
      <p:sp>
        <p:nvSpPr>
          <p:cNvPr id="11" name="Right Arrow 10"/>
          <p:cNvSpPr/>
          <p:nvPr/>
        </p:nvSpPr>
        <p:spPr>
          <a:xfrm>
            <a:off x="5914584" y="3637801"/>
            <a:ext cx="864772" cy="366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62"/>
          </a:p>
        </p:txBody>
      </p:sp>
    </p:spTree>
    <p:extLst>
      <p:ext uri="{BB962C8B-B14F-4D97-AF65-F5344CB8AC3E}">
        <p14:creationId xmlns:p14="http://schemas.microsoft.com/office/powerpoint/2010/main" val="8660153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en-US" sz="2000" dirty="0" err="1" smtClean="0"/>
              <a:t>package.json</a:t>
            </a:r>
            <a:endParaRPr lang="ru-RU" sz="2000" dirty="0"/>
          </a:p>
        </p:txBody>
      </p:sp>
      <p:sp>
        <p:nvSpPr>
          <p:cNvPr id="10" name="Rectangle 2"/>
          <p:cNvSpPr>
            <a:spLocks noChangeArrowheads="1"/>
          </p:cNvSpPr>
          <p:nvPr/>
        </p:nvSpPr>
        <p:spPr bwMode="auto">
          <a:xfrm>
            <a:off x="1308246" y="2124212"/>
            <a:ext cx="4381550" cy="3438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4406" tIns="42203" rIns="84406" bIns="42203" numCol="1" anchor="ctr" anchorCtr="0" compatLnSpc="1">
            <a:prstTxWarp prst="textNoShape">
              <a:avLst/>
            </a:prstTxWarp>
            <a:spAutoFit/>
          </a:bodyPr>
          <a:lstStyle/>
          <a:p>
            <a:pPr defTabSz="844083" eaLnBrk="0" fontAlgn="base" hangingPunct="0">
              <a:spcBef>
                <a:spcPct val="0"/>
              </a:spcBef>
              <a:spcAft>
                <a:spcPct val="0"/>
              </a:spcAft>
            </a:pPr>
            <a:r>
              <a:rPr lang="en-US" altLang="ru-RU" sz="2590" b="1" dirty="0" smtClean="0">
                <a:solidFill>
                  <a:srgbClr val="000000"/>
                </a:solidFill>
                <a:latin typeface="+mj-lt"/>
                <a:cs typeface="Courier New" panose="02070309020205020404" pitchFamily="49" charset="0"/>
              </a:rPr>
              <a:t>Grunt</a:t>
            </a:r>
          </a:p>
          <a:p>
            <a:pPr defTabSz="844083" eaLnBrk="0" fontAlgn="base" hangingPunct="0">
              <a:spcBef>
                <a:spcPct val="0"/>
              </a:spcBef>
              <a:spcAft>
                <a:spcPct val="0"/>
              </a:spcAft>
            </a:pPr>
            <a:endParaRPr lang="en-US" altLang="ru-RU" sz="1477" dirty="0" smtClean="0">
              <a:solidFill>
                <a:srgbClr val="000000"/>
              </a:solidFill>
              <a:latin typeface="Courier New" panose="02070309020205020404" pitchFamily="49" charset="0"/>
              <a:cs typeface="Courier New" panose="02070309020205020404" pitchFamily="49" charset="0"/>
            </a:endParaRPr>
          </a:p>
          <a:p>
            <a:pPr defTabSz="844083" eaLnBrk="0" fontAlgn="base" hangingPunct="0">
              <a:spcBef>
                <a:spcPct val="0"/>
              </a:spcBef>
              <a:spcAft>
                <a:spcPct val="0"/>
              </a:spcAft>
            </a:pPr>
            <a:r>
              <a:rPr lang="ru-RU" altLang="ru-RU" sz="1477" dirty="0" smtClean="0">
                <a:solidFill>
                  <a:srgbClr val="000000"/>
                </a:solidFill>
                <a:latin typeface="Courier New" panose="02070309020205020404" pitchFamily="49" charset="0"/>
                <a:cs typeface="Courier New" panose="02070309020205020404" pitchFamily="49" charset="0"/>
              </a:rPr>
              <a:t>{</a:t>
            </a:r>
            <a:r>
              <a:rPr lang="ru-RU" altLang="ru-RU" sz="1477" dirty="0">
                <a:solidFill>
                  <a:srgbClr val="000000"/>
                </a:solidFill>
                <a:latin typeface="Courier New" panose="02070309020205020404" pitchFamily="49" charset="0"/>
                <a:cs typeface="Courier New" panose="02070309020205020404" pitchFamily="49" charset="0"/>
              </a:rPr>
              <a:t/>
            </a:r>
            <a:br>
              <a:rPr lang="ru-RU" altLang="ru-RU" sz="1477" dirty="0">
                <a:solidFill>
                  <a:srgbClr val="000000"/>
                </a:solidFill>
                <a:latin typeface="Courier New" panose="02070309020205020404" pitchFamily="49" charset="0"/>
                <a:cs typeface="Courier New" panose="02070309020205020404" pitchFamily="49" charset="0"/>
              </a:rPr>
            </a:br>
            <a:r>
              <a:rPr lang="ru-RU" altLang="ru-RU" sz="1477" dirty="0">
                <a:solidFill>
                  <a:srgbClr val="000000"/>
                </a:solidFill>
                <a:latin typeface="Courier New" panose="02070309020205020404" pitchFamily="49" charset="0"/>
                <a:cs typeface="Courier New" panose="02070309020205020404" pitchFamily="49" charset="0"/>
              </a:rPr>
              <a:t>  </a:t>
            </a:r>
            <a:r>
              <a:rPr lang="ru-RU" altLang="ru-RU" sz="1477" b="1" dirty="0">
                <a:solidFill>
                  <a:srgbClr val="008000"/>
                </a:solidFill>
                <a:latin typeface="Courier New" panose="02070309020205020404" pitchFamily="49" charset="0"/>
                <a:cs typeface="Courier New" panose="02070309020205020404" pitchFamily="49" charset="0"/>
              </a:rPr>
              <a:t>"name"</a:t>
            </a:r>
            <a:r>
              <a:rPr lang="ru-RU" altLang="ru-RU" sz="1477" dirty="0">
                <a:solidFill>
                  <a:srgbClr val="000000"/>
                </a:solidFill>
                <a:latin typeface="Courier New" panose="02070309020205020404" pitchFamily="49" charset="0"/>
                <a:cs typeface="Courier New" panose="02070309020205020404" pitchFamily="49" charset="0"/>
              </a:rPr>
              <a:t>: </a:t>
            </a:r>
            <a:r>
              <a:rPr lang="ru-RU" altLang="ru-RU" sz="1477" b="1" dirty="0">
                <a:solidFill>
                  <a:srgbClr val="008000"/>
                </a:solidFill>
                <a:latin typeface="Courier New" panose="02070309020205020404" pitchFamily="49" charset="0"/>
                <a:cs typeface="Courier New" panose="02070309020205020404" pitchFamily="49" charset="0"/>
              </a:rPr>
              <a:t>"my-project-name"</a:t>
            </a:r>
            <a:r>
              <a:rPr lang="ru-RU" altLang="ru-RU" sz="1477" dirty="0">
                <a:solidFill>
                  <a:srgbClr val="000000"/>
                </a:solidFill>
                <a:latin typeface="Courier New" panose="02070309020205020404" pitchFamily="49" charset="0"/>
                <a:cs typeface="Courier New" panose="02070309020205020404" pitchFamily="49" charset="0"/>
              </a:rPr>
              <a:t>,</a:t>
            </a:r>
            <a:br>
              <a:rPr lang="ru-RU" altLang="ru-RU" sz="1477" dirty="0">
                <a:solidFill>
                  <a:srgbClr val="000000"/>
                </a:solidFill>
                <a:latin typeface="Courier New" panose="02070309020205020404" pitchFamily="49" charset="0"/>
                <a:cs typeface="Courier New" panose="02070309020205020404" pitchFamily="49" charset="0"/>
              </a:rPr>
            </a:br>
            <a:r>
              <a:rPr lang="ru-RU" altLang="ru-RU" sz="1477" dirty="0">
                <a:solidFill>
                  <a:srgbClr val="000000"/>
                </a:solidFill>
                <a:latin typeface="Courier New" panose="02070309020205020404" pitchFamily="49" charset="0"/>
                <a:cs typeface="Courier New" panose="02070309020205020404" pitchFamily="49" charset="0"/>
              </a:rPr>
              <a:t>  </a:t>
            </a:r>
            <a:r>
              <a:rPr lang="ru-RU" altLang="ru-RU" sz="1477" b="1" dirty="0">
                <a:solidFill>
                  <a:srgbClr val="008000"/>
                </a:solidFill>
                <a:latin typeface="Courier New" panose="02070309020205020404" pitchFamily="49" charset="0"/>
                <a:cs typeface="Courier New" panose="02070309020205020404" pitchFamily="49" charset="0"/>
              </a:rPr>
              <a:t>"version"</a:t>
            </a:r>
            <a:r>
              <a:rPr lang="ru-RU" altLang="ru-RU" sz="1477" dirty="0">
                <a:solidFill>
                  <a:srgbClr val="000000"/>
                </a:solidFill>
                <a:latin typeface="Courier New" panose="02070309020205020404" pitchFamily="49" charset="0"/>
                <a:cs typeface="Courier New" panose="02070309020205020404" pitchFamily="49" charset="0"/>
              </a:rPr>
              <a:t>: </a:t>
            </a:r>
            <a:r>
              <a:rPr lang="ru-RU" altLang="ru-RU" sz="1477" b="1" dirty="0">
                <a:solidFill>
                  <a:srgbClr val="008000"/>
                </a:solidFill>
                <a:latin typeface="Courier New" panose="02070309020205020404" pitchFamily="49" charset="0"/>
                <a:cs typeface="Courier New" panose="02070309020205020404" pitchFamily="49" charset="0"/>
              </a:rPr>
              <a:t>"0.1.0"</a:t>
            </a:r>
            <a:r>
              <a:rPr lang="ru-RU" altLang="ru-RU" sz="1477" dirty="0">
                <a:solidFill>
                  <a:srgbClr val="000000"/>
                </a:solidFill>
                <a:latin typeface="Courier New" panose="02070309020205020404" pitchFamily="49" charset="0"/>
                <a:cs typeface="Courier New" panose="02070309020205020404" pitchFamily="49" charset="0"/>
              </a:rPr>
              <a:t>,</a:t>
            </a:r>
            <a:br>
              <a:rPr lang="ru-RU" altLang="ru-RU" sz="1477" dirty="0">
                <a:solidFill>
                  <a:srgbClr val="000000"/>
                </a:solidFill>
                <a:latin typeface="Courier New" panose="02070309020205020404" pitchFamily="49" charset="0"/>
                <a:cs typeface="Courier New" panose="02070309020205020404" pitchFamily="49" charset="0"/>
              </a:rPr>
            </a:br>
            <a:r>
              <a:rPr lang="ru-RU" altLang="ru-RU" sz="1477" dirty="0">
                <a:solidFill>
                  <a:srgbClr val="000000"/>
                </a:solidFill>
                <a:latin typeface="Courier New" panose="02070309020205020404" pitchFamily="49" charset="0"/>
                <a:cs typeface="Courier New" panose="02070309020205020404" pitchFamily="49" charset="0"/>
              </a:rPr>
              <a:t>  </a:t>
            </a:r>
            <a:r>
              <a:rPr lang="ru-RU" altLang="ru-RU" sz="1477" b="1" dirty="0">
                <a:solidFill>
                  <a:srgbClr val="008000"/>
                </a:solidFill>
                <a:latin typeface="Courier New" panose="02070309020205020404" pitchFamily="49" charset="0"/>
                <a:cs typeface="Courier New" panose="02070309020205020404" pitchFamily="49" charset="0"/>
              </a:rPr>
              <a:t>"devDependencies"</a:t>
            </a:r>
            <a:r>
              <a:rPr lang="ru-RU" altLang="ru-RU" sz="1477" dirty="0">
                <a:solidFill>
                  <a:srgbClr val="000000"/>
                </a:solidFill>
                <a:latin typeface="Courier New" panose="02070309020205020404" pitchFamily="49" charset="0"/>
                <a:cs typeface="Courier New" panose="02070309020205020404" pitchFamily="49" charset="0"/>
              </a:rPr>
              <a:t>: {</a:t>
            </a:r>
            <a:br>
              <a:rPr lang="ru-RU" altLang="ru-RU" sz="1477" dirty="0">
                <a:solidFill>
                  <a:srgbClr val="000000"/>
                </a:solidFill>
                <a:latin typeface="Courier New" panose="02070309020205020404" pitchFamily="49" charset="0"/>
                <a:cs typeface="Courier New" panose="02070309020205020404" pitchFamily="49" charset="0"/>
              </a:rPr>
            </a:br>
            <a:r>
              <a:rPr lang="ru-RU" altLang="ru-RU" sz="1477" dirty="0">
                <a:solidFill>
                  <a:srgbClr val="000000"/>
                </a:solidFill>
                <a:latin typeface="Courier New" panose="02070309020205020404" pitchFamily="49" charset="0"/>
                <a:cs typeface="Courier New" panose="02070309020205020404" pitchFamily="49" charset="0"/>
              </a:rPr>
              <a:t>    </a:t>
            </a:r>
            <a:r>
              <a:rPr lang="ru-RU" altLang="ru-RU" sz="1477" b="1" dirty="0">
                <a:solidFill>
                  <a:srgbClr val="008000"/>
                </a:solidFill>
                <a:latin typeface="Courier New" panose="02070309020205020404" pitchFamily="49" charset="0"/>
                <a:cs typeface="Courier New" panose="02070309020205020404" pitchFamily="49" charset="0"/>
              </a:rPr>
              <a:t>"grunt"</a:t>
            </a:r>
            <a:r>
              <a:rPr lang="ru-RU" altLang="ru-RU" sz="1477" dirty="0">
                <a:solidFill>
                  <a:srgbClr val="000000"/>
                </a:solidFill>
                <a:latin typeface="Courier New" panose="02070309020205020404" pitchFamily="49" charset="0"/>
                <a:cs typeface="Courier New" panose="02070309020205020404" pitchFamily="49" charset="0"/>
              </a:rPr>
              <a:t>: </a:t>
            </a:r>
            <a:r>
              <a:rPr lang="ru-RU" altLang="ru-RU" sz="1477" b="1" dirty="0">
                <a:solidFill>
                  <a:srgbClr val="008000"/>
                </a:solidFill>
                <a:latin typeface="Courier New" panose="02070309020205020404" pitchFamily="49" charset="0"/>
                <a:cs typeface="Courier New" panose="02070309020205020404" pitchFamily="49" charset="0"/>
              </a:rPr>
              <a:t>"~0.4.5</a:t>
            </a:r>
            <a:r>
              <a:rPr lang="ru-RU" altLang="ru-RU" sz="1477" b="1" dirty="0" smtClean="0">
                <a:solidFill>
                  <a:srgbClr val="008000"/>
                </a:solidFill>
                <a:latin typeface="Courier New" panose="02070309020205020404" pitchFamily="49" charset="0"/>
                <a:cs typeface="Courier New" panose="02070309020205020404" pitchFamily="49" charset="0"/>
              </a:rPr>
              <a:t>"</a:t>
            </a:r>
            <a:r>
              <a:rPr lang="ru-RU" altLang="ru-RU" sz="1477" b="1" dirty="0">
                <a:solidFill>
                  <a:srgbClr val="008000"/>
                </a:solidFill>
                <a:latin typeface="Courier New" panose="02070309020205020404" pitchFamily="49" charset="0"/>
                <a:cs typeface="Courier New" panose="02070309020205020404" pitchFamily="49" charset="0"/>
              </a:rPr>
              <a:t/>
            </a:r>
            <a:br>
              <a:rPr lang="ru-RU" altLang="ru-RU" sz="1477" b="1" dirty="0">
                <a:solidFill>
                  <a:srgbClr val="008000"/>
                </a:solidFill>
                <a:latin typeface="Courier New" panose="02070309020205020404" pitchFamily="49" charset="0"/>
                <a:cs typeface="Courier New" panose="02070309020205020404" pitchFamily="49" charset="0"/>
              </a:rPr>
            </a:br>
            <a:r>
              <a:rPr lang="ru-RU" altLang="ru-RU" sz="1477" b="1" dirty="0">
                <a:solidFill>
                  <a:srgbClr val="008000"/>
                </a:solidFill>
                <a:latin typeface="Courier New" panose="02070309020205020404" pitchFamily="49" charset="0"/>
                <a:cs typeface="Courier New" panose="02070309020205020404" pitchFamily="49" charset="0"/>
              </a:rPr>
              <a:t>  </a:t>
            </a:r>
            <a:r>
              <a:rPr lang="ru-RU" altLang="ru-RU" sz="1477" dirty="0" smtClean="0">
                <a:solidFill>
                  <a:srgbClr val="000000"/>
                </a:solidFill>
                <a:latin typeface="Courier New" panose="02070309020205020404" pitchFamily="49" charset="0"/>
                <a:cs typeface="Courier New" panose="02070309020205020404" pitchFamily="49" charset="0"/>
              </a:rPr>
              <a:t>}</a:t>
            </a:r>
            <a:r>
              <a:rPr lang="en-US" altLang="ru-RU" sz="1477" dirty="0" smtClean="0">
                <a:solidFill>
                  <a:srgbClr val="000000"/>
                </a:solidFill>
                <a:latin typeface="Courier New" panose="02070309020205020404" pitchFamily="49" charset="0"/>
                <a:cs typeface="Courier New" panose="02070309020205020404" pitchFamily="49" charset="0"/>
              </a:rPr>
              <a:t>,</a:t>
            </a:r>
          </a:p>
          <a:p>
            <a:pPr defTabSz="844083" eaLnBrk="0" fontAlgn="base" hangingPunct="0">
              <a:spcBef>
                <a:spcPct val="0"/>
              </a:spcBef>
              <a:spcAft>
                <a:spcPct val="0"/>
              </a:spcAft>
            </a:pPr>
            <a:r>
              <a:rPr lang="en-US" altLang="ru-RU" sz="1477" b="1" dirty="0" smtClean="0">
                <a:solidFill>
                  <a:srgbClr val="008000"/>
                </a:solidFill>
                <a:latin typeface="Courier New" panose="02070309020205020404" pitchFamily="49" charset="0"/>
                <a:cs typeface="Courier New" panose="02070309020205020404" pitchFamily="49" charset="0"/>
              </a:rPr>
              <a:t>  </a:t>
            </a:r>
            <a:r>
              <a:rPr lang="ru-RU" altLang="ru-RU" sz="1477" b="1" dirty="0" smtClean="0">
                <a:solidFill>
                  <a:srgbClr val="008000"/>
                </a:solidFill>
                <a:latin typeface="Courier New" panose="02070309020205020404" pitchFamily="49" charset="0"/>
                <a:cs typeface="Courier New" panose="02070309020205020404" pitchFamily="49" charset="0"/>
              </a:rPr>
              <a:t>"</a:t>
            </a:r>
            <a:r>
              <a:rPr lang="en-US" altLang="ru-RU" sz="1477" b="1" dirty="0" smtClean="0">
                <a:solidFill>
                  <a:srgbClr val="008000"/>
                </a:solidFill>
                <a:latin typeface="Courier New" panose="02070309020205020404" pitchFamily="49" charset="0"/>
                <a:cs typeface="Courier New" panose="02070309020205020404" pitchFamily="49" charset="0"/>
              </a:rPr>
              <a:t>d</a:t>
            </a:r>
            <a:r>
              <a:rPr lang="ru-RU" altLang="ru-RU" sz="1477" b="1" dirty="0" err="1" smtClean="0">
                <a:solidFill>
                  <a:srgbClr val="008000"/>
                </a:solidFill>
                <a:latin typeface="Courier New" panose="02070309020205020404" pitchFamily="49" charset="0"/>
                <a:cs typeface="Courier New" panose="02070309020205020404" pitchFamily="49" charset="0"/>
              </a:rPr>
              <a:t>ependencies</a:t>
            </a:r>
            <a:r>
              <a:rPr lang="ru-RU" altLang="ru-RU" sz="1477" b="1" dirty="0">
                <a:solidFill>
                  <a:srgbClr val="008000"/>
                </a:solidFill>
                <a:latin typeface="Courier New" panose="02070309020205020404" pitchFamily="49" charset="0"/>
                <a:cs typeface="Courier New" panose="02070309020205020404" pitchFamily="49" charset="0"/>
              </a:rPr>
              <a:t>"</a:t>
            </a:r>
            <a:r>
              <a:rPr lang="ru-RU" altLang="ru-RU" sz="1477" dirty="0">
                <a:solidFill>
                  <a:srgbClr val="000000"/>
                </a:solidFill>
                <a:latin typeface="Courier New" panose="02070309020205020404" pitchFamily="49" charset="0"/>
                <a:cs typeface="Courier New" panose="02070309020205020404" pitchFamily="49" charset="0"/>
              </a:rPr>
              <a:t>: </a:t>
            </a:r>
            <a:r>
              <a:rPr lang="ru-RU" altLang="ru-RU" sz="1477" dirty="0" smtClean="0">
                <a:solidFill>
                  <a:srgbClr val="000000"/>
                </a:solidFill>
                <a:latin typeface="Courier New" panose="02070309020205020404" pitchFamily="49" charset="0"/>
                <a:cs typeface="Courier New" panose="02070309020205020404" pitchFamily="49" charset="0"/>
              </a:rPr>
              <a:t>{</a:t>
            </a:r>
            <a:br>
              <a:rPr lang="ru-RU" altLang="ru-RU" sz="1477" dirty="0" smtClean="0">
                <a:solidFill>
                  <a:srgbClr val="000000"/>
                </a:solidFill>
                <a:latin typeface="Courier New" panose="02070309020205020404" pitchFamily="49" charset="0"/>
                <a:cs typeface="Courier New" panose="02070309020205020404" pitchFamily="49" charset="0"/>
              </a:rPr>
            </a:br>
            <a:r>
              <a:rPr lang="ru-RU" altLang="ru-RU" sz="1477" dirty="0" smtClean="0">
                <a:solidFill>
                  <a:srgbClr val="000000"/>
                </a:solidFill>
                <a:latin typeface="Courier New" panose="02070309020205020404" pitchFamily="49" charset="0"/>
                <a:cs typeface="Courier New" panose="02070309020205020404" pitchFamily="49" charset="0"/>
              </a:rPr>
              <a:t>    </a:t>
            </a:r>
            <a:r>
              <a:rPr lang="ru-RU" altLang="ru-RU" sz="1477" b="1" dirty="0">
                <a:solidFill>
                  <a:srgbClr val="008000"/>
                </a:solidFill>
                <a:latin typeface="Courier New" panose="02070309020205020404" pitchFamily="49" charset="0"/>
                <a:cs typeface="Courier New" panose="02070309020205020404" pitchFamily="49" charset="0"/>
              </a:rPr>
              <a:t>"</a:t>
            </a:r>
            <a:r>
              <a:rPr lang="ru-RU" altLang="ru-RU" sz="1477" b="1" dirty="0" err="1">
                <a:solidFill>
                  <a:srgbClr val="008000"/>
                </a:solidFill>
                <a:latin typeface="Courier New" panose="02070309020205020404" pitchFamily="49" charset="0"/>
                <a:cs typeface="Courier New" panose="02070309020205020404" pitchFamily="49" charset="0"/>
              </a:rPr>
              <a:t>grunt-contrib</a:t>
            </a:r>
            <a:r>
              <a:rPr lang="ru-RU" altLang="ru-RU" sz="1477" b="1" dirty="0">
                <a:solidFill>
                  <a:srgbClr val="008000"/>
                </a:solidFill>
                <a:latin typeface="Courier New" panose="02070309020205020404" pitchFamily="49" charset="0"/>
                <a:cs typeface="Courier New" panose="02070309020205020404" pitchFamily="49" charset="0"/>
              </a:rPr>
              <a:t>-</a:t>
            </a:r>
            <a:r>
              <a:rPr lang="en-US" altLang="ru-RU" sz="1477" b="1" dirty="0" err="1">
                <a:solidFill>
                  <a:srgbClr val="008000"/>
                </a:solidFill>
                <a:latin typeface="Courier New" panose="02070309020205020404" pitchFamily="49" charset="0"/>
                <a:cs typeface="Courier New" panose="02070309020205020404" pitchFamily="49" charset="0"/>
              </a:rPr>
              <a:t>concat</a:t>
            </a:r>
            <a:r>
              <a:rPr lang="ru-RU" altLang="ru-RU" sz="1477" b="1" dirty="0">
                <a:solidFill>
                  <a:srgbClr val="008000"/>
                </a:solidFill>
                <a:latin typeface="Courier New" panose="02070309020205020404" pitchFamily="49" charset="0"/>
                <a:cs typeface="Courier New" panose="02070309020205020404" pitchFamily="49" charset="0"/>
              </a:rPr>
              <a:t>"</a:t>
            </a:r>
            <a:r>
              <a:rPr lang="ru-RU" altLang="ru-RU" sz="1477" dirty="0">
                <a:solidFill>
                  <a:srgbClr val="000000"/>
                </a:solidFill>
                <a:latin typeface="Courier New" panose="02070309020205020404" pitchFamily="49" charset="0"/>
                <a:cs typeface="Courier New" panose="02070309020205020404" pitchFamily="49" charset="0"/>
              </a:rPr>
              <a:t>: </a:t>
            </a:r>
            <a:r>
              <a:rPr lang="ru-RU" altLang="ru-RU" sz="1477" b="1" dirty="0">
                <a:solidFill>
                  <a:srgbClr val="008000"/>
                </a:solidFill>
                <a:latin typeface="Courier New" panose="02070309020205020404" pitchFamily="49" charset="0"/>
                <a:cs typeface="Courier New" panose="02070309020205020404" pitchFamily="49" charset="0"/>
              </a:rPr>
              <a:t>"~0.</a:t>
            </a:r>
            <a:r>
              <a:rPr lang="en-US" altLang="ru-RU" sz="1477" b="1" dirty="0">
                <a:solidFill>
                  <a:srgbClr val="008000"/>
                </a:solidFill>
                <a:latin typeface="Courier New" panose="02070309020205020404" pitchFamily="49" charset="0"/>
                <a:cs typeface="Courier New" panose="02070309020205020404" pitchFamily="49" charset="0"/>
              </a:rPr>
              <a:t>5</a:t>
            </a:r>
            <a:r>
              <a:rPr lang="ru-RU" altLang="ru-RU" sz="1477" b="1" dirty="0">
                <a:solidFill>
                  <a:srgbClr val="008000"/>
                </a:solidFill>
                <a:latin typeface="Courier New" panose="02070309020205020404" pitchFamily="49" charset="0"/>
                <a:cs typeface="Courier New" panose="02070309020205020404" pitchFamily="49" charset="0"/>
              </a:rPr>
              <a:t>.</a:t>
            </a:r>
            <a:r>
              <a:rPr lang="en-US" altLang="ru-RU" sz="1477" b="1" dirty="0">
                <a:solidFill>
                  <a:srgbClr val="008000"/>
                </a:solidFill>
                <a:latin typeface="Courier New" panose="02070309020205020404" pitchFamily="49" charset="0"/>
                <a:cs typeface="Courier New" panose="02070309020205020404" pitchFamily="49" charset="0"/>
              </a:rPr>
              <a:t>1</a:t>
            </a:r>
            <a:r>
              <a:rPr lang="ru-RU" altLang="ru-RU" sz="1477" b="1" dirty="0">
                <a:solidFill>
                  <a:srgbClr val="008000"/>
                </a:solidFill>
                <a:latin typeface="Courier New" panose="02070309020205020404" pitchFamily="49" charset="0"/>
                <a:cs typeface="Courier New" panose="02070309020205020404" pitchFamily="49" charset="0"/>
              </a:rPr>
              <a:t>"</a:t>
            </a:r>
            <a:r>
              <a:rPr lang="ru-RU" altLang="ru-RU" sz="1477" dirty="0">
                <a:solidFill>
                  <a:srgbClr val="000000"/>
                </a:solidFill>
                <a:latin typeface="Courier New" panose="02070309020205020404" pitchFamily="49" charset="0"/>
                <a:cs typeface="Courier New" panose="02070309020205020404" pitchFamily="49" charset="0"/>
              </a:rPr>
              <a:t>,</a:t>
            </a:r>
            <a:br>
              <a:rPr lang="ru-RU" altLang="ru-RU" sz="1477" dirty="0">
                <a:solidFill>
                  <a:srgbClr val="000000"/>
                </a:solidFill>
                <a:latin typeface="Courier New" panose="02070309020205020404" pitchFamily="49" charset="0"/>
                <a:cs typeface="Courier New" panose="02070309020205020404" pitchFamily="49" charset="0"/>
              </a:rPr>
            </a:br>
            <a:r>
              <a:rPr lang="ru-RU" altLang="ru-RU" sz="1477" dirty="0">
                <a:solidFill>
                  <a:srgbClr val="000000"/>
                </a:solidFill>
                <a:latin typeface="Courier New" panose="02070309020205020404" pitchFamily="49" charset="0"/>
                <a:cs typeface="Courier New" panose="02070309020205020404" pitchFamily="49" charset="0"/>
              </a:rPr>
              <a:t>    </a:t>
            </a:r>
            <a:r>
              <a:rPr lang="ru-RU" altLang="ru-RU" sz="1477" b="1" dirty="0">
                <a:solidFill>
                  <a:srgbClr val="008000"/>
                </a:solidFill>
                <a:latin typeface="Courier New" panose="02070309020205020404" pitchFamily="49" charset="0"/>
                <a:cs typeface="Courier New" panose="02070309020205020404" pitchFamily="49" charset="0"/>
              </a:rPr>
              <a:t>"</a:t>
            </a:r>
            <a:r>
              <a:rPr lang="ru-RU" altLang="ru-RU" sz="1477" b="1" dirty="0" err="1">
                <a:solidFill>
                  <a:srgbClr val="008000"/>
                </a:solidFill>
                <a:latin typeface="Courier New" panose="02070309020205020404" pitchFamily="49" charset="0"/>
                <a:cs typeface="Courier New" panose="02070309020205020404" pitchFamily="49" charset="0"/>
              </a:rPr>
              <a:t>grunt-contrib</a:t>
            </a:r>
            <a:r>
              <a:rPr lang="ru-RU" altLang="ru-RU" sz="1477" b="1" dirty="0">
                <a:solidFill>
                  <a:srgbClr val="008000"/>
                </a:solidFill>
                <a:latin typeface="Courier New" panose="02070309020205020404" pitchFamily="49" charset="0"/>
                <a:cs typeface="Courier New" panose="02070309020205020404" pitchFamily="49" charset="0"/>
              </a:rPr>
              <a:t>-</a:t>
            </a:r>
            <a:r>
              <a:rPr lang="en-US" altLang="ru-RU" sz="1477" b="1" dirty="0">
                <a:solidFill>
                  <a:srgbClr val="008000"/>
                </a:solidFill>
                <a:latin typeface="Courier New" panose="02070309020205020404" pitchFamily="49" charset="0"/>
                <a:cs typeface="Courier New" panose="02070309020205020404" pitchFamily="49" charset="0"/>
              </a:rPr>
              <a:t>copy</a:t>
            </a:r>
            <a:r>
              <a:rPr lang="ru-RU" altLang="ru-RU" sz="1477" b="1" dirty="0">
                <a:solidFill>
                  <a:srgbClr val="008000"/>
                </a:solidFill>
                <a:latin typeface="Courier New" panose="02070309020205020404" pitchFamily="49" charset="0"/>
                <a:cs typeface="Courier New" panose="02070309020205020404" pitchFamily="49" charset="0"/>
              </a:rPr>
              <a:t>"</a:t>
            </a:r>
            <a:r>
              <a:rPr lang="ru-RU" altLang="ru-RU" sz="1477" dirty="0">
                <a:solidFill>
                  <a:srgbClr val="000000"/>
                </a:solidFill>
                <a:latin typeface="Courier New" panose="02070309020205020404" pitchFamily="49" charset="0"/>
                <a:cs typeface="Courier New" panose="02070309020205020404" pitchFamily="49" charset="0"/>
              </a:rPr>
              <a:t>: </a:t>
            </a:r>
            <a:r>
              <a:rPr lang="ru-RU" altLang="ru-RU" sz="1477" b="1" dirty="0">
                <a:solidFill>
                  <a:srgbClr val="008000"/>
                </a:solidFill>
                <a:latin typeface="Courier New" panose="02070309020205020404" pitchFamily="49" charset="0"/>
                <a:cs typeface="Courier New" panose="02070309020205020404" pitchFamily="49" charset="0"/>
              </a:rPr>
              <a:t>"~0.</a:t>
            </a:r>
            <a:r>
              <a:rPr lang="en-US" altLang="ru-RU" sz="1477" b="1" dirty="0">
                <a:solidFill>
                  <a:srgbClr val="008000"/>
                </a:solidFill>
                <a:latin typeface="Courier New" panose="02070309020205020404" pitchFamily="49" charset="0"/>
                <a:cs typeface="Courier New" panose="02070309020205020404" pitchFamily="49" charset="0"/>
              </a:rPr>
              <a:t>8</a:t>
            </a:r>
            <a:r>
              <a:rPr lang="ru-RU" altLang="ru-RU" sz="1477" b="1" dirty="0">
                <a:solidFill>
                  <a:srgbClr val="008000"/>
                </a:solidFill>
                <a:latin typeface="Courier New" panose="02070309020205020404" pitchFamily="49" charset="0"/>
                <a:cs typeface="Courier New" panose="02070309020205020404" pitchFamily="49" charset="0"/>
              </a:rPr>
              <a:t>.0"</a:t>
            </a:r>
            <a:br>
              <a:rPr lang="ru-RU" altLang="ru-RU" sz="1477" b="1" dirty="0">
                <a:solidFill>
                  <a:srgbClr val="008000"/>
                </a:solidFill>
                <a:latin typeface="Courier New" panose="02070309020205020404" pitchFamily="49" charset="0"/>
                <a:cs typeface="Courier New" panose="02070309020205020404" pitchFamily="49" charset="0"/>
              </a:rPr>
            </a:br>
            <a:r>
              <a:rPr lang="ru-RU" altLang="ru-RU" sz="1477" b="1" dirty="0">
                <a:solidFill>
                  <a:srgbClr val="008000"/>
                </a:solidFill>
                <a:latin typeface="Courier New" panose="02070309020205020404" pitchFamily="49" charset="0"/>
                <a:cs typeface="Courier New" panose="02070309020205020404" pitchFamily="49" charset="0"/>
              </a:rPr>
              <a:t>  </a:t>
            </a:r>
            <a:r>
              <a:rPr lang="ru-RU" altLang="ru-RU" sz="1477" dirty="0" smtClean="0">
                <a:solidFill>
                  <a:srgbClr val="000000"/>
                </a:solidFill>
                <a:latin typeface="Courier New" panose="02070309020205020404" pitchFamily="49" charset="0"/>
                <a:cs typeface="Courier New" panose="02070309020205020404" pitchFamily="49" charset="0"/>
              </a:rPr>
              <a:t>}</a:t>
            </a:r>
            <a:r>
              <a:rPr lang="ru-RU" altLang="ru-RU" sz="1477" dirty="0">
                <a:solidFill>
                  <a:srgbClr val="000000"/>
                </a:solidFill>
                <a:latin typeface="Courier New" panose="02070309020205020404" pitchFamily="49" charset="0"/>
                <a:cs typeface="Courier New" panose="02070309020205020404" pitchFamily="49" charset="0"/>
              </a:rPr>
              <a:t/>
            </a:r>
            <a:br>
              <a:rPr lang="ru-RU" altLang="ru-RU" sz="1477" dirty="0">
                <a:solidFill>
                  <a:srgbClr val="000000"/>
                </a:solidFill>
                <a:latin typeface="Courier New" panose="02070309020205020404" pitchFamily="49" charset="0"/>
                <a:cs typeface="Courier New" panose="02070309020205020404" pitchFamily="49" charset="0"/>
              </a:rPr>
            </a:br>
            <a:r>
              <a:rPr lang="ru-RU" altLang="ru-RU" sz="1477" dirty="0">
                <a:solidFill>
                  <a:srgbClr val="000000"/>
                </a:solidFill>
                <a:latin typeface="Courier New" panose="02070309020205020404" pitchFamily="49" charset="0"/>
                <a:cs typeface="Courier New" panose="02070309020205020404" pitchFamily="49" charset="0"/>
              </a:rPr>
              <a:t>} </a:t>
            </a:r>
            <a:br>
              <a:rPr lang="ru-RU" altLang="ru-RU" sz="1477" dirty="0">
                <a:solidFill>
                  <a:srgbClr val="000000"/>
                </a:solidFill>
                <a:latin typeface="Courier New" panose="02070309020205020404" pitchFamily="49" charset="0"/>
                <a:cs typeface="Courier New" panose="02070309020205020404" pitchFamily="49" charset="0"/>
              </a:rPr>
            </a:br>
            <a:endParaRPr lang="ru-RU" altLang="ru-RU" sz="1477" dirty="0">
              <a:latin typeface="Arial" panose="020B0604020202020204" pitchFamily="34" charset="0"/>
            </a:endParaRPr>
          </a:p>
        </p:txBody>
      </p:sp>
      <p:sp>
        <p:nvSpPr>
          <p:cNvPr id="12" name="Rectangle 2"/>
          <p:cNvSpPr>
            <a:spLocks noChangeArrowheads="1"/>
          </p:cNvSpPr>
          <p:nvPr/>
        </p:nvSpPr>
        <p:spPr bwMode="auto">
          <a:xfrm>
            <a:off x="6931338" y="2124211"/>
            <a:ext cx="3357230" cy="32114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4406" tIns="42203" rIns="84406" bIns="42203" numCol="1" anchor="ctr" anchorCtr="0" compatLnSpc="1">
            <a:prstTxWarp prst="textNoShape">
              <a:avLst/>
            </a:prstTxWarp>
            <a:spAutoFit/>
          </a:bodyPr>
          <a:lstStyle/>
          <a:p>
            <a:pPr defTabSz="844083" eaLnBrk="0" fontAlgn="base" hangingPunct="0">
              <a:spcBef>
                <a:spcPct val="0"/>
              </a:spcBef>
              <a:spcAft>
                <a:spcPct val="0"/>
              </a:spcAft>
            </a:pPr>
            <a:r>
              <a:rPr lang="en-US" altLang="ru-RU" sz="2590" b="1" dirty="0" smtClean="0">
                <a:solidFill>
                  <a:srgbClr val="000000"/>
                </a:solidFill>
                <a:latin typeface="+mj-lt"/>
                <a:cs typeface="Courier New" panose="02070309020205020404" pitchFamily="49" charset="0"/>
              </a:rPr>
              <a:t>Gulp</a:t>
            </a:r>
          </a:p>
          <a:p>
            <a:pPr defTabSz="844083" eaLnBrk="0" fontAlgn="base" hangingPunct="0">
              <a:spcBef>
                <a:spcPct val="0"/>
              </a:spcBef>
              <a:spcAft>
                <a:spcPct val="0"/>
              </a:spcAft>
            </a:pPr>
            <a:endParaRPr lang="en-US" altLang="ru-RU" sz="1477" dirty="0" smtClean="0">
              <a:solidFill>
                <a:srgbClr val="000000"/>
              </a:solidFill>
              <a:latin typeface="Courier New" panose="02070309020205020404" pitchFamily="49" charset="0"/>
              <a:cs typeface="Courier New" panose="02070309020205020404" pitchFamily="49" charset="0"/>
            </a:endParaRPr>
          </a:p>
          <a:p>
            <a:pPr defTabSz="844083" eaLnBrk="0" fontAlgn="base" hangingPunct="0">
              <a:spcBef>
                <a:spcPct val="0"/>
              </a:spcBef>
              <a:spcAft>
                <a:spcPct val="0"/>
              </a:spcAft>
            </a:pPr>
            <a:r>
              <a:rPr lang="ru-RU" altLang="ru-RU" sz="1477" dirty="0" smtClean="0">
                <a:solidFill>
                  <a:srgbClr val="000000"/>
                </a:solidFill>
                <a:latin typeface="Courier New" panose="02070309020205020404" pitchFamily="49" charset="0"/>
                <a:cs typeface="Courier New" panose="02070309020205020404" pitchFamily="49" charset="0"/>
              </a:rPr>
              <a:t>{</a:t>
            </a:r>
            <a:r>
              <a:rPr lang="ru-RU" altLang="ru-RU" sz="1477" dirty="0">
                <a:solidFill>
                  <a:srgbClr val="000000"/>
                </a:solidFill>
                <a:latin typeface="Courier New" panose="02070309020205020404" pitchFamily="49" charset="0"/>
                <a:cs typeface="Courier New" panose="02070309020205020404" pitchFamily="49" charset="0"/>
              </a:rPr>
              <a:t/>
            </a:r>
            <a:br>
              <a:rPr lang="ru-RU" altLang="ru-RU" sz="1477" dirty="0">
                <a:solidFill>
                  <a:srgbClr val="000000"/>
                </a:solidFill>
                <a:latin typeface="Courier New" panose="02070309020205020404" pitchFamily="49" charset="0"/>
                <a:cs typeface="Courier New" panose="02070309020205020404" pitchFamily="49" charset="0"/>
              </a:rPr>
            </a:br>
            <a:r>
              <a:rPr lang="ru-RU" altLang="ru-RU" sz="1477" dirty="0">
                <a:solidFill>
                  <a:srgbClr val="000000"/>
                </a:solidFill>
                <a:latin typeface="Courier New" panose="02070309020205020404" pitchFamily="49" charset="0"/>
                <a:cs typeface="Courier New" panose="02070309020205020404" pitchFamily="49" charset="0"/>
              </a:rPr>
              <a:t>  </a:t>
            </a:r>
            <a:r>
              <a:rPr lang="ru-RU" altLang="ru-RU" sz="1477" b="1" dirty="0">
                <a:solidFill>
                  <a:srgbClr val="008000"/>
                </a:solidFill>
                <a:latin typeface="Courier New" panose="02070309020205020404" pitchFamily="49" charset="0"/>
                <a:cs typeface="Courier New" panose="02070309020205020404" pitchFamily="49" charset="0"/>
              </a:rPr>
              <a:t>"name"</a:t>
            </a:r>
            <a:r>
              <a:rPr lang="ru-RU" altLang="ru-RU" sz="1477" dirty="0">
                <a:solidFill>
                  <a:srgbClr val="000000"/>
                </a:solidFill>
                <a:latin typeface="Courier New" panose="02070309020205020404" pitchFamily="49" charset="0"/>
                <a:cs typeface="Courier New" panose="02070309020205020404" pitchFamily="49" charset="0"/>
              </a:rPr>
              <a:t>: </a:t>
            </a:r>
            <a:r>
              <a:rPr lang="ru-RU" altLang="ru-RU" sz="1477" b="1" dirty="0">
                <a:solidFill>
                  <a:srgbClr val="008000"/>
                </a:solidFill>
                <a:latin typeface="Courier New" panose="02070309020205020404" pitchFamily="49" charset="0"/>
                <a:cs typeface="Courier New" panose="02070309020205020404" pitchFamily="49" charset="0"/>
              </a:rPr>
              <a:t>"my-project-name"</a:t>
            </a:r>
            <a:r>
              <a:rPr lang="ru-RU" altLang="ru-RU" sz="1477" dirty="0">
                <a:solidFill>
                  <a:srgbClr val="000000"/>
                </a:solidFill>
                <a:latin typeface="Courier New" panose="02070309020205020404" pitchFamily="49" charset="0"/>
                <a:cs typeface="Courier New" panose="02070309020205020404" pitchFamily="49" charset="0"/>
              </a:rPr>
              <a:t>,</a:t>
            </a:r>
            <a:br>
              <a:rPr lang="ru-RU" altLang="ru-RU" sz="1477" dirty="0">
                <a:solidFill>
                  <a:srgbClr val="000000"/>
                </a:solidFill>
                <a:latin typeface="Courier New" panose="02070309020205020404" pitchFamily="49" charset="0"/>
                <a:cs typeface="Courier New" panose="02070309020205020404" pitchFamily="49" charset="0"/>
              </a:rPr>
            </a:br>
            <a:r>
              <a:rPr lang="ru-RU" altLang="ru-RU" sz="1477" dirty="0">
                <a:solidFill>
                  <a:srgbClr val="000000"/>
                </a:solidFill>
                <a:latin typeface="Courier New" panose="02070309020205020404" pitchFamily="49" charset="0"/>
                <a:cs typeface="Courier New" panose="02070309020205020404" pitchFamily="49" charset="0"/>
              </a:rPr>
              <a:t>  </a:t>
            </a:r>
            <a:r>
              <a:rPr lang="ru-RU" altLang="ru-RU" sz="1477" b="1" dirty="0">
                <a:solidFill>
                  <a:srgbClr val="008000"/>
                </a:solidFill>
                <a:latin typeface="Courier New" panose="02070309020205020404" pitchFamily="49" charset="0"/>
                <a:cs typeface="Courier New" panose="02070309020205020404" pitchFamily="49" charset="0"/>
              </a:rPr>
              <a:t>"version"</a:t>
            </a:r>
            <a:r>
              <a:rPr lang="ru-RU" altLang="ru-RU" sz="1477" dirty="0">
                <a:solidFill>
                  <a:srgbClr val="000000"/>
                </a:solidFill>
                <a:latin typeface="Courier New" panose="02070309020205020404" pitchFamily="49" charset="0"/>
                <a:cs typeface="Courier New" panose="02070309020205020404" pitchFamily="49" charset="0"/>
              </a:rPr>
              <a:t>: </a:t>
            </a:r>
            <a:r>
              <a:rPr lang="ru-RU" altLang="ru-RU" sz="1477" b="1" dirty="0">
                <a:solidFill>
                  <a:srgbClr val="008000"/>
                </a:solidFill>
                <a:latin typeface="Courier New" panose="02070309020205020404" pitchFamily="49" charset="0"/>
                <a:cs typeface="Courier New" panose="02070309020205020404" pitchFamily="49" charset="0"/>
              </a:rPr>
              <a:t>"0.1.0"</a:t>
            </a:r>
            <a:r>
              <a:rPr lang="ru-RU" altLang="ru-RU" sz="1477" dirty="0">
                <a:solidFill>
                  <a:srgbClr val="000000"/>
                </a:solidFill>
                <a:latin typeface="Courier New" panose="02070309020205020404" pitchFamily="49" charset="0"/>
                <a:cs typeface="Courier New" panose="02070309020205020404" pitchFamily="49" charset="0"/>
              </a:rPr>
              <a:t>,</a:t>
            </a:r>
            <a:br>
              <a:rPr lang="ru-RU" altLang="ru-RU" sz="1477" dirty="0">
                <a:solidFill>
                  <a:srgbClr val="000000"/>
                </a:solidFill>
                <a:latin typeface="Courier New" panose="02070309020205020404" pitchFamily="49" charset="0"/>
                <a:cs typeface="Courier New" panose="02070309020205020404" pitchFamily="49" charset="0"/>
              </a:rPr>
            </a:br>
            <a:r>
              <a:rPr lang="ru-RU" altLang="ru-RU" sz="1477" dirty="0">
                <a:solidFill>
                  <a:srgbClr val="000000"/>
                </a:solidFill>
                <a:latin typeface="Courier New" panose="02070309020205020404" pitchFamily="49" charset="0"/>
                <a:cs typeface="Courier New" panose="02070309020205020404" pitchFamily="49" charset="0"/>
              </a:rPr>
              <a:t>  </a:t>
            </a:r>
            <a:r>
              <a:rPr lang="ru-RU" altLang="ru-RU" sz="1477" b="1" dirty="0">
                <a:solidFill>
                  <a:srgbClr val="008000"/>
                </a:solidFill>
                <a:latin typeface="Courier New" panose="02070309020205020404" pitchFamily="49" charset="0"/>
                <a:cs typeface="Courier New" panose="02070309020205020404" pitchFamily="49" charset="0"/>
              </a:rPr>
              <a:t>"devDependencies"</a:t>
            </a:r>
            <a:r>
              <a:rPr lang="ru-RU" altLang="ru-RU" sz="1477" dirty="0">
                <a:solidFill>
                  <a:srgbClr val="000000"/>
                </a:solidFill>
                <a:latin typeface="Courier New" panose="02070309020205020404" pitchFamily="49" charset="0"/>
                <a:cs typeface="Courier New" panose="02070309020205020404" pitchFamily="49" charset="0"/>
              </a:rPr>
              <a:t>: {</a:t>
            </a:r>
            <a:br>
              <a:rPr lang="ru-RU" altLang="ru-RU" sz="1477" dirty="0">
                <a:solidFill>
                  <a:srgbClr val="000000"/>
                </a:solidFill>
                <a:latin typeface="Courier New" panose="02070309020205020404" pitchFamily="49" charset="0"/>
                <a:cs typeface="Courier New" panose="02070309020205020404" pitchFamily="49" charset="0"/>
              </a:rPr>
            </a:br>
            <a:r>
              <a:rPr lang="ru-RU" altLang="ru-RU" sz="1477" dirty="0">
                <a:solidFill>
                  <a:srgbClr val="000000"/>
                </a:solidFill>
                <a:latin typeface="Courier New" panose="02070309020205020404" pitchFamily="49" charset="0"/>
                <a:cs typeface="Courier New" panose="02070309020205020404" pitchFamily="49" charset="0"/>
              </a:rPr>
              <a:t>    </a:t>
            </a:r>
            <a:r>
              <a:rPr lang="ru-RU" altLang="ru-RU" sz="1477" b="1" dirty="0" smtClean="0">
                <a:solidFill>
                  <a:srgbClr val="008000"/>
                </a:solidFill>
                <a:latin typeface="Courier New" panose="02070309020205020404" pitchFamily="49" charset="0"/>
                <a:cs typeface="Courier New" panose="02070309020205020404" pitchFamily="49" charset="0"/>
              </a:rPr>
              <a:t>"</a:t>
            </a:r>
            <a:r>
              <a:rPr lang="en-US" altLang="ru-RU" sz="1477" b="1" dirty="0" smtClean="0">
                <a:solidFill>
                  <a:srgbClr val="008000"/>
                </a:solidFill>
                <a:latin typeface="Courier New" panose="02070309020205020404" pitchFamily="49" charset="0"/>
                <a:cs typeface="Courier New" panose="02070309020205020404" pitchFamily="49" charset="0"/>
              </a:rPr>
              <a:t>gulp</a:t>
            </a:r>
            <a:r>
              <a:rPr lang="ru-RU" altLang="ru-RU" sz="1477" b="1" dirty="0" smtClean="0">
                <a:solidFill>
                  <a:srgbClr val="008000"/>
                </a:solidFill>
                <a:latin typeface="Courier New" panose="02070309020205020404" pitchFamily="49" charset="0"/>
                <a:cs typeface="Courier New" panose="02070309020205020404" pitchFamily="49" charset="0"/>
              </a:rPr>
              <a:t>"</a:t>
            </a:r>
            <a:r>
              <a:rPr lang="ru-RU" altLang="ru-RU" sz="1477" dirty="0" smtClean="0">
                <a:solidFill>
                  <a:srgbClr val="000000"/>
                </a:solidFill>
                <a:latin typeface="Courier New" panose="02070309020205020404" pitchFamily="49" charset="0"/>
                <a:cs typeface="Courier New" panose="02070309020205020404" pitchFamily="49" charset="0"/>
              </a:rPr>
              <a:t>: </a:t>
            </a:r>
            <a:r>
              <a:rPr lang="ru-RU" altLang="ru-RU" sz="1477" b="1" dirty="0" smtClean="0">
                <a:solidFill>
                  <a:srgbClr val="008000"/>
                </a:solidFill>
                <a:latin typeface="Courier New" panose="02070309020205020404" pitchFamily="49" charset="0"/>
                <a:cs typeface="Courier New" panose="02070309020205020404" pitchFamily="49" charset="0"/>
              </a:rPr>
              <a:t>"~</a:t>
            </a:r>
            <a:r>
              <a:rPr lang="en-US" altLang="ru-RU" sz="1477" b="1" dirty="0" smtClean="0">
                <a:solidFill>
                  <a:srgbClr val="008000"/>
                </a:solidFill>
                <a:latin typeface="Courier New" panose="02070309020205020404" pitchFamily="49" charset="0"/>
                <a:cs typeface="Courier New" panose="02070309020205020404" pitchFamily="49" charset="0"/>
              </a:rPr>
              <a:t>3</a:t>
            </a:r>
            <a:r>
              <a:rPr lang="ru-RU" altLang="ru-RU" sz="1477" b="1" dirty="0" smtClean="0">
                <a:solidFill>
                  <a:srgbClr val="008000"/>
                </a:solidFill>
                <a:latin typeface="Courier New" panose="02070309020205020404" pitchFamily="49" charset="0"/>
                <a:cs typeface="Courier New" panose="02070309020205020404" pitchFamily="49" charset="0"/>
              </a:rPr>
              <a:t>.</a:t>
            </a:r>
            <a:r>
              <a:rPr lang="en-US" altLang="ru-RU" sz="1477" b="1" dirty="0" smtClean="0">
                <a:solidFill>
                  <a:srgbClr val="008000"/>
                </a:solidFill>
                <a:latin typeface="Courier New" panose="02070309020205020404" pitchFamily="49" charset="0"/>
                <a:cs typeface="Courier New" panose="02070309020205020404" pitchFamily="49" charset="0"/>
              </a:rPr>
              <a:t>8</a:t>
            </a:r>
            <a:r>
              <a:rPr lang="ru-RU" altLang="ru-RU" sz="1477" b="1" dirty="0" smtClean="0">
                <a:solidFill>
                  <a:srgbClr val="008000"/>
                </a:solidFill>
                <a:latin typeface="Courier New" panose="02070309020205020404" pitchFamily="49" charset="0"/>
                <a:cs typeface="Courier New" panose="02070309020205020404" pitchFamily="49" charset="0"/>
              </a:rPr>
              <a:t>.</a:t>
            </a:r>
            <a:r>
              <a:rPr lang="en-US" altLang="ru-RU" sz="1477" b="1" dirty="0" smtClean="0">
                <a:solidFill>
                  <a:srgbClr val="008000"/>
                </a:solidFill>
                <a:latin typeface="Courier New" panose="02070309020205020404" pitchFamily="49" charset="0"/>
                <a:cs typeface="Courier New" panose="02070309020205020404" pitchFamily="49" charset="0"/>
              </a:rPr>
              <a:t>11</a:t>
            </a:r>
            <a:r>
              <a:rPr lang="ru-RU" altLang="ru-RU" sz="1477" b="1" dirty="0" smtClean="0">
                <a:solidFill>
                  <a:srgbClr val="008000"/>
                </a:solidFill>
                <a:latin typeface="Courier New" panose="02070309020205020404" pitchFamily="49" charset="0"/>
                <a:cs typeface="Courier New" panose="02070309020205020404" pitchFamily="49" charset="0"/>
              </a:rPr>
              <a:t>"</a:t>
            </a:r>
            <a:r>
              <a:rPr lang="ru-RU" altLang="ru-RU" sz="1477" b="1" dirty="0">
                <a:solidFill>
                  <a:srgbClr val="008000"/>
                </a:solidFill>
                <a:latin typeface="Courier New" panose="02070309020205020404" pitchFamily="49" charset="0"/>
                <a:cs typeface="Courier New" panose="02070309020205020404" pitchFamily="49" charset="0"/>
              </a:rPr>
              <a:t/>
            </a:r>
            <a:br>
              <a:rPr lang="ru-RU" altLang="ru-RU" sz="1477" b="1" dirty="0">
                <a:solidFill>
                  <a:srgbClr val="008000"/>
                </a:solidFill>
                <a:latin typeface="Courier New" panose="02070309020205020404" pitchFamily="49" charset="0"/>
                <a:cs typeface="Courier New" panose="02070309020205020404" pitchFamily="49" charset="0"/>
              </a:rPr>
            </a:br>
            <a:r>
              <a:rPr lang="ru-RU" altLang="ru-RU" sz="1477" b="1" dirty="0">
                <a:solidFill>
                  <a:srgbClr val="008000"/>
                </a:solidFill>
                <a:latin typeface="Courier New" panose="02070309020205020404" pitchFamily="49" charset="0"/>
                <a:cs typeface="Courier New" panose="02070309020205020404" pitchFamily="49" charset="0"/>
              </a:rPr>
              <a:t>  </a:t>
            </a:r>
            <a:r>
              <a:rPr lang="ru-RU" altLang="ru-RU" sz="1477" dirty="0" smtClean="0">
                <a:solidFill>
                  <a:srgbClr val="000000"/>
                </a:solidFill>
                <a:latin typeface="Courier New" panose="02070309020205020404" pitchFamily="49" charset="0"/>
                <a:cs typeface="Courier New" panose="02070309020205020404" pitchFamily="49" charset="0"/>
              </a:rPr>
              <a:t>}</a:t>
            </a:r>
            <a:r>
              <a:rPr lang="en-US" altLang="ru-RU" sz="1477" dirty="0" smtClean="0">
                <a:solidFill>
                  <a:srgbClr val="000000"/>
                </a:solidFill>
                <a:latin typeface="Courier New" panose="02070309020205020404" pitchFamily="49" charset="0"/>
                <a:cs typeface="Courier New" panose="02070309020205020404" pitchFamily="49" charset="0"/>
              </a:rPr>
              <a:t>,</a:t>
            </a:r>
          </a:p>
          <a:p>
            <a:pPr defTabSz="844083" eaLnBrk="0" fontAlgn="base" hangingPunct="0">
              <a:spcBef>
                <a:spcPct val="0"/>
              </a:spcBef>
              <a:spcAft>
                <a:spcPct val="0"/>
              </a:spcAft>
            </a:pPr>
            <a:r>
              <a:rPr lang="en-US" altLang="ru-RU" sz="1477" dirty="0" smtClean="0">
                <a:solidFill>
                  <a:srgbClr val="000000"/>
                </a:solidFill>
                <a:latin typeface="Courier New" panose="02070309020205020404" pitchFamily="49" charset="0"/>
                <a:cs typeface="Courier New" panose="02070309020205020404" pitchFamily="49" charset="0"/>
              </a:rPr>
              <a:t> </a:t>
            </a:r>
            <a:r>
              <a:rPr lang="ru-RU" altLang="ru-RU" sz="1477" dirty="0" smtClean="0">
                <a:solidFill>
                  <a:srgbClr val="000000"/>
                </a:solidFill>
                <a:latin typeface="Courier New" panose="02070309020205020404" pitchFamily="49" charset="0"/>
                <a:cs typeface="Courier New" panose="02070309020205020404" pitchFamily="49" charset="0"/>
              </a:rPr>
              <a:t> </a:t>
            </a:r>
            <a:r>
              <a:rPr lang="ru-RU" altLang="ru-RU" sz="1477" b="1" dirty="0">
                <a:solidFill>
                  <a:srgbClr val="008000"/>
                </a:solidFill>
                <a:latin typeface="Courier New" panose="02070309020205020404" pitchFamily="49" charset="0"/>
                <a:cs typeface="Courier New" panose="02070309020205020404" pitchFamily="49" charset="0"/>
              </a:rPr>
              <a:t>"</a:t>
            </a:r>
            <a:r>
              <a:rPr lang="ru-RU" altLang="ru-RU" sz="1477" b="1" dirty="0" err="1" smtClean="0">
                <a:solidFill>
                  <a:srgbClr val="008000"/>
                </a:solidFill>
                <a:latin typeface="Courier New" panose="02070309020205020404" pitchFamily="49" charset="0"/>
                <a:cs typeface="Courier New" panose="02070309020205020404" pitchFamily="49" charset="0"/>
              </a:rPr>
              <a:t>dependencies</a:t>
            </a:r>
            <a:r>
              <a:rPr lang="ru-RU" altLang="ru-RU" sz="1477" b="1" dirty="0">
                <a:solidFill>
                  <a:srgbClr val="008000"/>
                </a:solidFill>
                <a:latin typeface="Courier New" panose="02070309020205020404" pitchFamily="49" charset="0"/>
                <a:cs typeface="Courier New" panose="02070309020205020404" pitchFamily="49" charset="0"/>
              </a:rPr>
              <a:t>"</a:t>
            </a:r>
            <a:r>
              <a:rPr lang="ru-RU" altLang="ru-RU" sz="1477" dirty="0">
                <a:solidFill>
                  <a:srgbClr val="000000"/>
                </a:solidFill>
                <a:latin typeface="Courier New" panose="02070309020205020404" pitchFamily="49" charset="0"/>
                <a:cs typeface="Courier New" panose="02070309020205020404" pitchFamily="49" charset="0"/>
              </a:rPr>
              <a:t>: </a:t>
            </a:r>
            <a:r>
              <a:rPr lang="ru-RU" altLang="ru-RU" sz="1477" dirty="0" smtClean="0">
                <a:solidFill>
                  <a:srgbClr val="000000"/>
                </a:solidFill>
                <a:latin typeface="Courier New" panose="02070309020205020404" pitchFamily="49" charset="0"/>
                <a:cs typeface="Courier New" panose="02070309020205020404" pitchFamily="49" charset="0"/>
              </a:rPr>
              <a:t>{</a:t>
            </a:r>
            <a:r>
              <a:rPr lang="ru-RU" altLang="ru-RU" sz="1477" dirty="0">
                <a:solidFill>
                  <a:srgbClr val="000000"/>
                </a:solidFill>
                <a:latin typeface="Courier New" panose="02070309020205020404" pitchFamily="49" charset="0"/>
                <a:cs typeface="Courier New" panose="02070309020205020404" pitchFamily="49" charset="0"/>
              </a:rPr>
              <a:t/>
            </a:r>
            <a:br>
              <a:rPr lang="ru-RU" altLang="ru-RU" sz="1477" dirty="0">
                <a:solidFill>
                  <a:srgbClr val="000000"/>
                </a:solidFill>
                <a:latin typeface="Courier New" panose="02070309020205020404" pitchFamily="49" charset="0"/>
                <a:cs typeface="Courier New" panose="02070309020205020404" pitchFamily="49" charset="0"/>
              </a:rPr>
            </a:br>
            <a:r>
              <a:rPr lang="ru-RU" altLang="ru-RU" sz="1477" dirty="0">
                <a:solidFill>
                  <a:srgbClr val="000000"/>
                </a:solidFill>
                <a:latin typeface="Courier New" panose="02070309020205020404" pitchFamily="49" charset="0"/>
                <a:cs typeface="Courier New" panose="02070309020205020404" pitchFamily="49" charset="0"/>
              </a:rPr>
              <a:t>    </a:t>
            </a:r>
            <a:r>
              <a:rPr lang="ru-RU" altLang="ru-RU" sz="1477" b="1" dirty="0">
                <a:solidFill>
                  <a:srgbClr val="008000"/>
                </a:solidFill>
                <a:latin typeface="Courier New" panose="02070309020205020404" pitchFamily="49" charset="0"/>
                <a:cs typeface="Courier New" panose="02070309020205020404" pitchFamily="49" charset="0"/>
              </a:rPr>
              <a:t>"</a:t>
            </a:r>
            <a:r>
              <a:rPr lang="en-US" altLang="ru-RU" sz="1477" b="1" dirty="0">
                <a:solidFill>
                  <a:srgbClr val="008000"/>
                </a:solidFill>
                <a:latin typeface="Courier New" panose="02070309020205020404" pitchFamily="49" charset="0"/>
                <a:cs typeface="Courier New" panose="02070309020205020404" pitchFamily="49" charset="0"/>
              </a:rPr>
              <a:t>gulp</a:t>
            </a:r>
            <a:r>
              <a:rPr lang="ru-RU" altLang="ru-RU" sz="1477" b="1" dirty="0">
                <a:solidFill>
                  <a:srgbClr val="008000"/>
                </a:solidFill>
                <a:latin typeface="Courier New" panose="02070309020205020404" pitchFamily="49" charset="0"/>
                <a:cs typeface="Courier New" panose="02070309020205020404" pitchFamily="49" charset="0"/>
              </a:rPr>
              <a:t>-</a:t>
            </a:r>
            <a:r>
              <a:rPr lang="en-US" altLang="ru-RU" sz="1477" b="1" dirty="0" err="1">
                <a:solidFill>
                  <a:srgbClr val="008000"/>
                </a:solidFill>
                <a:latin typeface="Courier New" panose="02070309020205020404" pitchFamily="49" charset="0"/>
                <a:cs typeface="Courier New" panose="02070309020205020404" pitchFamily="49" charset="0"/>
              </a:rPr>
              <a:t>concat</a:t>
            </a:r>
            <a:r>
              <a:rPr lang="ru-RU" altLang="ru-RU" sz="1477" b="1" dirty="0">
                <a:solidFill>
                  <a:srgbClr val="008000"/>
                </a:solidFill>
                <a:latin typeface="Courier New" panose="02070309020205020404" pitchFamily="49" charset="0"/>
                <a:cs typeface="Courier New" panose="02070309020205020404" pitchFamily="49" charset="0"/>
              </a:rPr>
              <a:t>"</a:t>
            </a:r>
            <a:r>
              <a:rPr lang="ru-RU" altLang="ru-RU" sz="1477" dirty="0">
                <a:solidFill>
                  <a:srgbClr val="000000"/>
                </a:solidFill>
                <a:latin typeface="Courier New" panose="02070309020205020404" pitchFamily="49" charset="0"/>
                <a:cs typeface="Courier New" panose="02070309020205020404" pitchFamily="49" charset="0"/>
              </a:rPr>
              <a:t>: </a:t>
            </a:r>
            <a:r>
              <a:rPr lang="ru-RU" altLang="ru-RU" sz="1477" b="1" dirty="0">
                <a:solidFill>
                  <a:srgbClr val="008000"/>
                </a:solidFill>
                <a:latin typeface="Courier New" panose="02070309020205020404" pitchFamily="49" charset="0"/>
                <a:cs typeface="Courier New" panose="02070309020205020404" pitchFamily="49" charset="0"/>
              </a:rPr>
              <a:t>"~</a:t>
            </a:r>
            <a:r>
              <a:rPr lang="en-US" altLang="ru-RU" sz="1477" b="1" dirty="0">
                <a:solidFill>
                  <a:srgbClr val="008000"/>
                </a:solidFill>
                <a:latin typeface="Courier New" panose="02070309020205020404" pitchFamily="49" charset="0"/>
                <a:cs typeface="Courier New" panose="02070309020205020404" pitchFamily="49" charset="0"/>
              </a:rPr>
              <a:t>2.5.2</a:t>
            </a:r>
            <a:r>
              <a:rPr lang="ru-RU" altLang="ru-RU" sz="1477" b="1" dirty="0">
                <a:solidFill>
                  <a:srgbClr val="008000"/>
                </a:solidFill>
                <a:latin typeface="Courier New" panose="02070309020205020404" pitchFamily="49" charset="0"/>
                <a:cs typeface="Courier New" panose="02070309020205020404" pitchFamily="49" charset="0"/>
              </a:rPr>
              <a:t>"</a:t>
            </a:r>
            <a:br>
              <a:rPr lang="ru-RU" altLang="ru-RU" sz="1477" b="1" dirty="0">
                <a:solidFill>
                  <a:srgbClr val="008000"/>
                </a:solidFill>
                <a:latin typeface="Courier New" panose="02070309020205020404" pitchFamily="49" charset="0"/>
                <a:cs typeface="Courier New" panose="02070309020205020404" pitchFamily="49" charset="0"/>
              </a:rPr>
            </a:br>
            <a:r>
              <a:rPr lang="ru-RU" altLang="ru-RU" sz="1477" b="1" dirty="0">
                <a:solidFill>
                  <a:srgbClr val="008000"/>
                </a:solidFill>
                <a:latin typeface="Courier New" panose="02070309020205020404" pitchFamily="49" charset="0"/>
                <a:cs typeface="Courier New" panose="02070309020205020404" pitchFamily="49" charset="0"/>
              </a:rPr>
              <a:t>  </a:t>
            </a:r>
            <a:r>
              <a:rPr lang="ru-RU" altLang="ru-RU" sz="1477" dirty="0" smtClean="0">
                <a:solidFill>
                  <a:srgbClr val="000000"/>
                </a:solidFill>
                <a:latin typeface="Courier New" panose="02070309020205020404" pitchFamily="49" charset="0"/>
                <a:cs typeface="Courier New" panose="02070309020205020404" pitchFamily="49" charset="0"/>
              </a:rPr>
              <a:t>}</a:t>
            </a:r>
            <a:r>
              <a:rPr lang="ru-RU" altLang="ru-RU" sz="1477" dirty="0">
                <a:solidFill>
                  <a:srgbClr val="000000"/>
                </a:solidFill>
                <a:latin typeface="Courier New" panose="02070309020205020404" pitchFamily="49" charset="0"/>
                <a:cs typeface="Courier New" panose="02070309020205020404" pitchFamily="49" charset="0"/>
              </a:rPr>
              <a:t/>
            </a:r>
            <a:br>
              <a:rPr lang="ru-RU" altLang="ru-RU" sz="1477" dirty="0">
                <a:solidFill>
                  <a:srgbClr val="000000"/>
                </a:solidFill>
                <a:latin typeface="Courier New" panose="02070309020205020404" pitchFamily="49" charset="0"/>
                <a:cs typeface="Courier New" panose="02070309020205020404" pitchFamily="49" charset="0"/>
              </a:rPr>
            </a:br>
            <a:r>
              <a:rPr lang="ru-RU" altLang="ru-RU" sz="1477" dirty="0">
                <a:solidFill>
                  <a:srgbClr val="000000"/>
                </a:solidFill>
                <a:latin typeface="Courier New" panose="02070309020205020404" pitchFamily="49" charset="0"/>
                <a:cs typeface="Courier New" panose="02070309020205020404" pitchFamily="49" charset="0"/>
              </a:rPr>
              <a:t>} </a:t>
            </a:r>
            <a:br>
              <a:rPr lang="ru-RU" altLang="ru-RU" sz="1477" dirty="0">
                <a:solidFill>
                  <a:srgbClr val="000000"/>
                </a:solidFill>
                <a:latin typeface="Courier New" panose="02070309020205020404" pitchFamily="49" charset="0"/>
                <a:cs typeface="Courier New" panose="02070309020205020404" pitchFamily="49" charset="0"/>
              </a:rPr>
            </a:br>
            <a:endParaRPr lang="ru-RU" altLang="ru-RU" sz="1477" dirty="0">
              <a:latin typeface="Arial" panose="020B0604020202020204" pitchFamily="34" charset="0"/>
            </a:endParaRPr>
          </a:p>
        </p:txBody>
      </p:sp>
    </p:spTree>
    <p:extLst>
      <p:ext uri="{BB962C8B-B14F-4D97-AF65-F5344CB8AC3E}">
        <p14:creationId xmlns:p14="http://schemas.microsoft.com/office/powerpoint/2010/main" val="13305310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cs typeface="Arial" panose="020B0604020202020204" pitchFamily="34" charset="0"/>
              </a:rPr>
              <a:t>О чём </a:t>
            </a:r>
            <a:r>
              <a:rPr lang="ru-RU" sz="2000" dirty="0" smtClean="0">
                <a:cs typeface="Arial" panose="020B0604020202020204" pitchFamily="34" charset="0"/>
              </a:rPr>
              <a:t>расскажу</a:t>
            </a:r>
            <a:r>
              <a:rPr lang="en-US" sz="2000" dirty="0" smtClean="0">
                <a:cs typeface="Arial" panose="020B0604020202020204" pitchFamily="34" charset="0"/>
              </a:rPr>
              <a:t>, </a:t>
            </a:r>
            <a:r>
              <a:rPr lang="ru-RU" sz="2000" dirty="0" smtClean="0">
                <a:cs typeface="Arial" panose="020B0604020202020204" pitchFamily="34" charset="0"/>
              </a:rPr>
              <a:t>цель</a:t>
            </a:r>
            <a:endParaRPr lang="ru-RU" sz="2000" dirty="0"/>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8402" y="1623873"/>
            <a:ext cx="4888992" cy="4108704"/>
          </a:xfrm>
          <a:prstGeom prst="rect">
            <a:avLst/>
          </a:prstGeom>
        </p:spPr>
      </p:pic>
      <p:sp>
        <p:nvSpPr>
          <p:cNvPr id="11" name="Title 6"/>
          <p:cNvSpPr txBox="1">
            <a:spLocks/>
          </p:cNvSpPr>
          <p:nvPr/>
        </p:nvSpPr>
        <p:spPr>
          <a:xfrm>
            <a:off x="333631" y="2658838"/>
            <a:ext cx="6458464" cy="269377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smtClean="0">
                <a:latin typeface="Arial" panose="020B0604020202020204" pitchFamily="34" charset="0"/>
                <a:cs typeface="Arial" panose="020B0604020202020204" pitchFamily="34" charset="0"/>
              </a:rPr>
              <a:t>Front-</a:t>
            </a:r>
            <a:r>
              <a:rPr lang="en-US" sz="2000" dirty="0">
                <a:latin typeface="Arial" panose="020B0604020202020204" pitchFamily="34" charset="0"/>
                <a:cs typeface="Arial" panose="020B0604020202020204" pitchFamily="34" charset="0"/>
              </a:rPr>
              <a:t>E</a:t>
            </a:r>
            <a:r>
              <a:rPr lang="en-US" sz="2000" dirty="0" smtClean="0">
                <a:latin typeface="Arial" panose="020B0604020202020204" pitchFamily="34" charset="0"/>
                <a:cs typeface="Arial" panose="020B0604020202020204" pitchFamily="34" charset="0"/>
              </a:rPr>
              <a:t>nd </a:t>
            </a:r>
            <a:endParaRPr lang="en-US" sz="2000" dirty="0" smtClean="0">
              <a:latin typeface="Arial" panose="020B0604020202020204" pitchFamily="34" charset="0"/>
              <a:cs typeface="Arial" panose="020B0604020202020204" pitchFamily="34" charset="0"/>
            </a:endParaRPr>
          </a:p>
          <a:p>
            <a:r>
              <a:rPr lang="ru-RU" sz="2000" dirty="0" smtClean="0">
                <a:latin typeface="Arial" panose="020B0604020202020204" pitchFamily="34" charset="0"/>
                <a:cs typeface="Arial" panose="020B0604020202020204" pitchFamily="34" charset="0"/>
              </a:rPr>
              <a:t>Немного истории </a:t>
            </a:r>
            <a:endParaRPr lang="en-US" sz="2000" dirty="0" smtClean="0">
              <a:latin typeface="Arial" panose="020B0604020202020204" pitchFamily="34" charset="0"/>
              <a:cs typeface="Arial" panose="020B0604020202020204" pitchFamily="34" charset="0"/>
            </a:endParaRPr>
          </a:p>
          <a:p>
            <a:r>
              <a:rPr lang="ru-RU" sz="2000" dirty="0" smtClean="0">
                <a:latin typeface="Arial" panose="020B0604020202020204" pitchFamily="34" charset="0"/>
                <a:cs typeface="Arial" panose="020B0604020202020204" pitchFamily="34" charset="0"/>
              </a:rPr>
              <a:t>Пример</a:t>
            </a:r>
          </a:p>
          <a:p>
            <a:r>
              <a:rPr lang="en-US" sz="2000" dirty="0" smtClean="0">
                <a:latin typeface="Arial" panose="020B0604020202020204" pitchFamily="34" charset="0"/>
                <a:cs typeface="Arial" panose="020B0604020202020204" pitchFamily="34" charset="0"/>
              </a:rPr>
              <a:t>Gulp vs </a:t>
            </a:r>
            <a:r>
              <a:rPr lang="en-US" sz="2000" dirty="0" smtClean="0">
                <a:latin typeface="Arial" panose="020B0604020202020204" pitchFamily="34" charset="0"/>
                <a:cs typeface="Arial" panose="020B0604020202020204" pitchFamily="34" charset="0"/>
              </a:rPr>
              <a:t>Grunt</a:t>
            </a:r>
            <a:endParaRPr lang="ru-RU" sz="2000" dirty="0" smtClean="0">
              <a:latin typeface="Arial" panose="020B0604020202020204" pitchFamily="34" charset="0"/>
              <a:cs typeface="Arial" panose="020B0604020202020204" pitchFamily="34" charset="0"/>
            </a:endParaRPr>
          </a:p>
          <a:p>
            <a:endParaRPr lang="ru-RU" sz="2000" dirty="0" smtClean="0">
              <a:latin typeface="Arial" panose="020B0604020202020204" pitchFamily="34" charset="0"/>
              <a:cs typeface="Arial" panose="020B0604020202020204" pitchFamily="34" charset="0"/>
            </a:endParaRPr>
          </a:p>
          <a:p>
            <a:r>
              <a:rPr lang="ru-RU" sz="2000" dirty="0" smtClean="0">
                <a:latin typeface="Arial" panose="020B0604020202020204" pitchFamily="34" charset="0"/>
                <a:cs typeface="Arial" panose="020B0604020202020204" pitchFamily="34" charset="0"/>
              </a:rPr>
              <a:t>Поднимайте руку – задавайте вопрос</a:t>
            </a:r>
            <a:endParaRPr lang="en-US" sz="2000" dirty="0" smtClean="0">
              <a:latin typeface="Arial" panose="020B0604020202020204" pitchFamily="34" charset="0"/>
              <a:cs typeface="Arial" panose="020B0604020202020204" pitchFamily="34" charset="0"/>
            </a:endParaRPr>
          </a:p>
          <a:p>
            <a:endParaRPr lang="ru-RU" sz="2000" dirty="0"/>
          </a:p>
        </p:txBody>
      </p:sp>
    </p:spTree>
    <p:extLst>
      <p:ext uri="{BB962C8B-B14F-4D97-AF65-F5344CB8AC3E}">
        <p14:creationId xmlns:p14="http://schemas.microsoft.com/office/powerpoint/2010/main" val="11562063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en-US" sz="2000" dirty="0" smtClean="0"/>
              <a:t>Gruntfile.js</a:t>
            </a:r>
            <a:endParaRPr lang="ru-RU" sz="2000" dirty="0"/>
          </a:p>
        </p:txBody>
      </p:sp>
      <p:sp>
        <p:nvSpPr>
          <p:cNvPr id="8" name="Rectangle 2"/>
          <p:cNvSpPr>
            <a:spLocks noChangeArrowheads="1"/>
          </p:cNvSpPr>
          <p:nvPr/>
        </p:nvSpPr>
        <p:spPr bwMode="auto">
          <a:xfrm>
            <a:off x="2964652" y="652161"/>
            <a:ext cx="6286977" cy="59093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smtClean="0">
                <a:ln>
                  <a:noFill/>
                </a:ln>
                <a:solidFill>
                  <a:srgbClr val="6D79DE"/>
                </a:solidFill>
                <a:effectLst/>
                <a:latin typeface="Consolas" panose="020B0609020204030204" pitchFamily="49" charset="0"/>
                <a:cs typeface="Consolas" panose="020B0609020204030204" pitchFamily="49" charset="0"/>
              </a:rPr>
              <a:t>module</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ru-RU" altLang="ru-RU" sz="1200" b="1" i="0" u="none" strike="noStrike" cap="none" normalizeH="0" baseline="0" dirty="0" smtClean="0">
                <a:ln>
                  <a:noFill/>
                </a:ln>
                <a:solidFill>
                  <a:srgbClr val="0000A2"/>
                </a:solidFill>
                <a:effectLst/>
                <a:latin typeface="Consolas" panose="020B0609020204030204" pitchFamily="49" charset="0"/>
                <a:cs typeface="Consolas" panose="020B0609020204030204" pitchFamily="49" charset="0"/>
              </a:rPr>
              <a:t>exports</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687687"/>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function(grunt) {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grunt.loadNpmTasks(</a:t>
            </a:r>
            <a:r>
              <a:rPr lang="en-US" altLang="ru-RU" sz="1200" dirty="0" smtClean="0">
                <a:solidFill>
                  <a:srgbClr val="D80800"/>
                </a:solidFill>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grunt-contrib-copy</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grunt.loadNpmTasks(</a:t>
            </a:r>
            <a:r>
              <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grunt-contrib-concat</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grunt.initConfig(</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copy</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main: { </a:t>
            </a:r>
            <a:endParaRPr lang="en-US" altLang="ru-RU" sz="1200" dirty="0">
              <a:solidFill>
                <a:srgbClr val="000000"/>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kumimoji="0" lang="en-US" altLang="ru-RU" sz="1200" b="0" i="0" u="none" strike="noStrike" cap="none" normalizeH="0" dirty="0" smtClean="0">
                <a:ln>
                  <a:noFill/>
                </a:ln>
                <a:solidFill>
                  <a:srgbClr val="000000"/>
                </a:solidFill>
                <a:effectLst/>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files: [{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expand: </a:t>
            </a:r>
            <a:r>
              <a:rPr kumimoji="0" lang="ru-RU" altLang="ru-RU" sz="1200" b="0" i="1" u="none" strike="noStrike" cap="none" normalizeH="0" baseline="0" dirty="0" smtClean="0">
                <a:ln>
                  <a:noFill/>
                </a:ln>
                <a:solidFill>
                  <a:srgbClr val="585CF6"/>
                </a:solidFill>
                <a:effectLst/>
                <a:latin typeface="Consolas" panose="020B0609020204030204" pitchFamily="49" charset="0"/>
                <a:cs typeface="Consolas" panose="020B0609020204030204" pitchFamily="49" charset="0"/>
              </a:rPr>
              <a:t>true</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cwd: </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src/</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src: [ </a:t>
            </a:r>
            <a:r>
              <a:rPr lang="en-US" altLang="ru-RU" sz="1200" dirty="0" smtClean="0">
                <a:solidFill>
                  <a:srgbClr val="D80800"/>
                </a:solidFill>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index.html</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dest: </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./build</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lang="en-US" altLang="ru-RU" sz="1200" dirty="0" smtClean="0">
                <a:solidFill>
                  <a:srgbClr val="D80800"/>
                </a:solidFill>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concat</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js: {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src: [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lang="en-US" altLang="ru-RU" sz="1200" dirty="0" smtClean="0">
                <a:solidFill>
                  <a:srgbClr val="D80800"/>
                </a:solidFill>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./src/js/base.js"</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"./src/js/helpers.js</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lang="en-US" altLang="ru-RU" sz="1200" dirty="0" smtClean="0">
                <a:solidFill>
                  <a:srgbClr val="D80800"/>
                </a:solidFill>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./src/js/store.js"</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"./src/js/model.js</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lang="en-US" altLang="ru-RU" sz="1200" dirty="0" smtClean="0">
                <a:solidFill>
                  <a:srgbClr val="D80800"/>
                </a:solidFill>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./src/js/template.js"</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"./src/js/view.js</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lang="en-US" altLang="ru-RU" sz="1200" dirty="0" smtClean="0">
                <a:solidFill>
                  <a:srgbClr val="D80800"/>
                </a:solidFill>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./src/js/controller.js"</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"./src/js/app.js</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dest: </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./build/js.js</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css: {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src: [ </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./src/css/*.css</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dest: </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./build/css.css</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grunt.registerTask(</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default</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copy</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concat:js</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concat:css</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chemeClr val="tx1"/>
                </a:solidFill>
                <a:effectLst/>
              </a:rPr>
              <a:t> </a:t>
            </a:r>
            <a:endParaRPr kumimoji="0" lang="ru-RU" altLang="ru-RU" sz="1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54175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en-US" sz="2000" dirty="0" smtClean="0"/>
              <a:t>Gulpfile.js</a:t>
            </a:r>
            <a:endParaRPr lang="ru-RU" sz="2000" dirty="0"/>
          </a:p>
        </p:txBody>
      </p:sp>
      <p:sp>
        <p:nvSpPr>
          <p:cNvPr id="9" name="Rectangle 2"/>
          <p:cNvSpPr>
            <a:spLocks noChangeArrowheads="1"/>
          </p:cNvSpPr>
          <p:nvPr/>
        </p:nvSpPr>
        <p:spPr bwMode="auto">
          <a:xfrm>
            <a:off x="3771764" y="2006665"/>
            <a:ext cx="4672754" cy="3693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var gulp </a:t>
            </a:r>
            <a:r>
              <a:rPr kumimoji="0" lang="ru-RU" altLang="ru-RU" sz="1200" b="0" i="0" u="none" strike="noStrike" cap="none" normalizeH="0" baseline="0" dirty="0" smtClean="0">
                <a:ln>
                  <a:noFill/>
                </a:ln>
                <a:solidFill>
                  <a:srgbClr val="687687"/>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require(</a:t>
            </a:r>
            <a:r>
              <a:rPr lang="en-US" altLang="ru-RU" sz="1200" dirty="0" smtClean="0">
                <a:solidFill>
                  <a:srgbClr val="D80800"/>
                </a:solidFill>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gulp</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var concat </a:t>
            </a:r>
            <a:r>
              <a:rPr kumimoji="0" lang="ru-RU" altLang="ru-RU" sz="1200" b="0" i="0" u="none" strike="noStrike" cap="none" normalizeH="0" baseline="0" dirty="0" smtClean="0">
                <a:ln>
                  <a:noFill/>
                </a:ln>
                <a:solidFill>
                  <a:srgbClr val="687687"/>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require(</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gulp-concat</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ru-RU" sz="12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gulp.task(</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default</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function() {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gulp.</a:t>
            </a:r>
            <a:r>
              <a:rPr kumimoji="0" lang="ru-RU" altLang="ru-RU" sz="1200" b="1" i="0" u="none" strike="noStrike" cap="none" normalizeH="0" baseline="0" dirty="0" smtClean="0">
                <a:ln>
                  <a:noFill/>
                </a:ln>
                <a:solidFill>
                  <a:srgbClr val="06960E"/>
                </a:solidFill>
                <a:effectLst/>
                <a:latin typeface="Consolas" panose="020B0609020204030204" pitchFamily="49" charset="0"/>
                <a:cs typeface="Consolas" panose="020B0609020204030204" pitchFamily="49" charset="0"/>
              </a:rPr>
              <a:t>src</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lang="en-US" altLang="ru-RU" sz="1200" dirty="0" smtClean="0">
                <a:solidFill>
                  <a:srgbClr val="D80800"/>
                </a:solidFill>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src/index.html</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.pipe(gulp.dest(</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build</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gulp.</a:t>
            </a:r>
            <a:r>
              <a:rPr kumimoji="0" lang="ru-RU" altLang="ru-RU" sz="1200" b="1" i="0" u="none" strike="noStrike" cap="none" normalizeH="0" baseline="0" dirty="0" smtClean="0">
                <a:ln>
                  <a:noFill/>
                </a:ln>
                <a:solidFill>
                  <a:srgbClr val="06960E"/>
                </a:solidFill>
                <a:effectLst/>
                <a:latin typeface="Consolas" panose="020B0609020204030204" pitchFamily="49" charset="0"/>
                <a:cs typeface="Consolas" panose="020B0609020204030204" pitchFamily="49" charset="0"/>
              </a:rPr>
              <a:t>src</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./src/js/base.js</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lang="en-US" altLang="ru-RU" sz="1200" dirty="0" smtClean="0">
                <a:solidFill>
                  <a:srgbClr val="D80800"/>
                </a:solidFill>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./src/js/helpers.js</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lang="en-US" altLang="ru-RU" sz="1200" dirty="0" smtClean="0">
                <a:solidFill>
                  <a:srgbClr val="D80800"/>
                </a:solidFill>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./src/js/store.js</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lang="en-US" altLang="ru-RU" sz="1200" dirty="0" smtClean="0">
                <a:solidFill>
                  <a:srgbClr val="D80800"/>
                </a:solidFill>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./src/js/model.js</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lang="en-US" altLang="ru-RU" sz="1200" dirty="0" smtClean="0">
                <a:solidFill>
                  <a:srgbClr val="D80800"/>
                </a:solidFill>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./src/js/template.js</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lang="en-US" altLang="ru-RU" sz="1200" dirty="0" smtClean="0">
                <a:solidFill>
                  <a:srgbClr val="D80800"/>
                </a:solidFill>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./src/js/view.js</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lang="en-US" altLang="ru-RU" sz="1200" dirty="0" smtClean="0">
                <a:solidFill>
                  <a:srgbClr val="D80800"/>
                </a:solidFill>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./src/js/controller.js</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lang="en-US" altLang="ru-RU" sz="1200" dirty="0" smtClean="0">
                <a:solidFill>
                  <a:srgbClr val="D80800"/>
                </a:solidFill>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./src/js/app.js</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.pipe(</a:t>
            </a:r>
            <a:r>
              <a:rPr kumimoji="0" lang="ru-RU" altLang="ru-RU" sz="1200" b="1" i="0" u="none" strike="noStrike" cap="none" normalizeH="0" baseline="0" dirty="0" smtClean="0">
                <a:ln>
                  <a:noFill/>
                </a:ln>
                <a:solidFill>
                  <a:srgbClr val="3C4C72"/>
                </a:solidFill>
                <a:effectLst/>
                <a:latin typeface="Consolas" panose="020B0609020204030204" pitchFamily="49" charset="0"/>
                <a:cs typeface="Consolas" panose="020B0609020204030204" pitchFamily="49" charset="0"/>
              </a:rPr>
              <a:t>concat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lang="en-US" altLang="ru-RU" sz="1200" dirty="0" smtClean="0">
                <a:solidFill>
                  <a:srgbClr val="D80800"/>
                </a:solidFill>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js.js</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.pipe(gulp.dest(</a:t>
            </a:r>
            <a:r>
              <a:rPr lang="en-US" altLang="ru-RU" sz="1200" dirty="0" smtClean="0">
                <a:solidFill>
                  <a:srgbClr val="D80800"/>
                </a:solidFill>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build</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gulp.</a:t>
            </a:r>
            <a:r>
              <a:rPr kumimoji="0" lang="ru-RU" altLang="ru-RU" sz="1200" b="1" i="0" u="none" strike="noStrike" cap="none" normalizeH="0" baseline="0" dirty="0" smtClean="0">
                <a:ln>
                  <a:noFill/>
                </a:ln>
                <a:solidFill>
                  <a:srgbClr val="06960E"/>
                </a:solidFill>
                <a:effectLst/>
                <a:latin typeface="Consolas" panose="020B0609020204030204" pitchFamily="49" charset="0"/>
                <a:cs typeface="Consolas" panose="020B0609020204030204" pitchFamily="49" charset="0"/>
              </a:rPr>
              <a:t>src</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lang="en-US" altLang="ru-RU" sz="1200" dirty="0" smtClean="0">
                <a:solidFill>
                  <a:srgbClr val="D80800"/>
                </a:solidFill>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./src/css/*.css</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.pipe(</a:t>
            </a:r>
            <a:r>
              <a:rPr kumimoji="0" lang="ru-RU" altLang="ru-RU" sz="1200" b="1" i="0" u="none" strike="noStrike" cap="none" normalizeH="0" baseline="0" dirty="0" smtClean="0">
                <a:ln>
                  <a:noFill/>
                </a:ln>
                <a:solidFill>
                  <a:srgbClr val="3C4C72"/>
                </a:solidFill>
                <a:effectLst/>
                <a:latin typeface="Consolas" panose="020B0609020204030204" pitchFamily="49" charset="0"/>
                <a:cs typeface="Consolas" panose="020B0609020204030204" pitchFamily="49" charset="0"/>
              </a:rPr>
              <a:t>concat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lang="en-US" altLang="ru-RU" sz="1200" dirty="0" smtClean="0">
                <a:solidFill>
                  <a:srgbClr val="D80800"/>
                </a:solidFill>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css.css</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200" dirty="0">
                <a:solidFill>
                  <a:srgbClr val="000000"/>
                </a:solidFill>
                <a:latin typeface="Consolas" panose="020B0609020204030204" pitchFamily="49" charset="0"/>
                <a:cs typeface="Consolas" panose="020B0609020204030204" pitchFamily="49" charset="0"/>
              </a:rPr>
              <a:t> </a:t>
            </a:r>
            <a:r>
              <a:rPr lang="en-US" altLang="ru-RU" sz="1200" dirty="0" smtClean="0">
                <a:solidFill>
                  <a:srgbClr val="000000"/>
                </a:solidFill>
                <a:latin typeface="Consolas" panose="020B0609020204030204" pitchFamily="49" charset="0"/>
                <a:cs typeface="Consolas" panose="020B0609020204030204" pitchFamily="49" charset="0"/>
              </a:rPr>
              <a:t>       </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.pipe(gulp.dest(</a:t>
            </a:r>
            <a:r>
              <a:rPr lang="en-US" altLang="ru-RU" sz="1200" dirty="0" smtClean="0">
                <a:solidFill>
                  <a:srgbClr val="D80800"/>
                </a:solidFill>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build</a:t>
            </a:r>
            <a:r>
              <a:rPr kumimoji="0" lang="en-US" altLang="ru-RU" sz="1200" b="0" i="0" u="none" strike="noStrike" cap="none" normalizeH="0" baseline="0" dirty="0" smtClean="0">
                <a:ln>
                  <a:noFill/>
                </a:ln>
                <a:solidFill>
                  <a:srgbClr val="D808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ru-RU" altLang="ru-RU" sz="1200" b="0" i="0" u="none" strike="noStrike" cap="none" normalizeH="0" baseline="0" dirty="0" smtClean="0">
                <a:ln>
                  <a:noFill/>
                </a:ln>
                <a:solidFill>
                  <a:schemeClr val="tx1"/>
                </a:solidFill>
                <a:effectLst/>
              </a:rPr>
              <a:t> </a:t>
            </a:r>
            <a:endParaRPr kumimoji="0" lang="ru-RU" altLang="ru-RU" sz="1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16112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t>Запуск</a:t>
            </a:r>
            <a:endParaRPr lang="ru-RU" sz="2000" dirty="0"/>
          </a:p>
        </p:txBody>
      </p:sp>
      <p:sp>
        <p:nvSpPr>
          <p:cNvPr id="8" name="Rectangle 2"/>
          <p:cNvSpPr>
            <a:spLocks noChangeArrowheads="1"/>
          </p:cNvSpPr>
          <p:nvPr/>
        </p:nvSpPr>
        <p:spPr bwMode="auto">
          <a:xfrm>
            <a:off x="1712887" y="1949792"/>
            <a:ext cx="931823" cy="4838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4406" tIns="42203" rIns="84406" bIns="42203" numCol="1" anchor="ctr" anchorCtr="0" compatLnSpc="1">
            <a:prstTxWarp prst="textNoShape">
              <a:avLst/>
            </a:prstTxWarp>
            <a:spAutoFit/>
          </a:bodyPr>
          <a:lstStyle/>
          <a:p>
            <a:pPr defTabSz="844083" eaLnBrk="0" fontAlgn="base" hangingPunct="0">
              <a:spcBef>
                <a:spcPct val="0"/>
              </a:spcBef>
              <a:spcAft>
                <a:spcPct val="0"/>
              </a:spcAft>
            </a:pPr>
            <a:r>
              <a:rPr lang="en-US" altLang="ru-RU" sz="2590" b="1" dirty="0" smtClean="0">
                <a:solidFill>
                  <a:srgbClr val="000000"/>
                </a:solidFill>
                <a:latin typeface="+mj-lt"/>
                <a:cs typeface="Courier New" panose="02070309020205020404" pitchFamily="49" charset="0"/>
              </a:rPr>
              <a:t>Grunt</a:t>
            </a:r>
          </a:p>
        </p:txBody>
      </p:sp>
      <p:sp>
        <p:nvSpPr>
          <p:cNvPr id="10" name="Rectangle 2"/>
          <p:cNvSpPr>
            <a:spLocks noChangeArrowheads="1"/>
          </p:cNvSpPr>
          <p:nvPr/>
        </p:nvSpPr>
        <p:spPr bwMode="auto">
          <a:xfrm>
            <a:off x="6198311" y="1949792"/>
            <a:ext cx="787617" cy="4838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4406" tIns="42203" rIns="84406" bIns="42203" numCol="1" anchor="ctr" anchorCtr="0" compatLnSpc="1">
            <a:prstTxWarp prst="textNoShape">
              <a:avLst/>
            </a:prstTxWarp>
            <a:spAutoFit/>
          </a:bodyPr>
          <a:lstStyle/>
          <a:p>
            <a:pPr defTabSz="844083" eaLnBrk="0" fontAlgn="base" hangingPunct="0">
              <a:spcBef>
                <a:spcPct val="0"/>
              </a:spcBef>
              <a:spcAft>
                <a:spcPct val="0"/>
              </a:spcAft>
            </a:pPr>
            <a:r>
              <a:rPr lang="en-US" altLang="ru-RU" sz="2590" b="1" dirty="0" smtClean="0">
                <a:solidFill>
                  <a:srgbClr val="000000"/>
                </a:solidFill>
                <a:latin typeface="+mj-lt"/>
                <a:cs typeface="Courier New" panose="02070309020205020404" pitchFamily="49" charset="0"/>
              </a:rPr>
              <a:t>Gulp</a:t>
            </a:r>
          </a:p>
        </p:txBody>
      </p:sp>
      <p:sp>
        <p:nvSpPr>
          <p:cNvPr id="2" name="TextBox 1"/>
          <p:cNvSpPr txBox="1"/>
          <p:nvPr/>
        </p:nvSpPr>
        <p:spPr>
          <a:xfrm>
            <a:off x="1712887" y="2666725"/>
            <a:ext cx="3999813" cy="3046988"/>
          </a:xfrm>
          <a:prstGeom prst="rect">
            <a:avLst/>
          </a:prstGeom>
          <a:noFill/>
        </p:spPr>
        <p:txBody>
          <a:bodyPr wrap="none" rtlCol="0">
            <a:spAutoFit/>
          </a:bodyPr>
          <a:lstStyle/>
          <a:p>
            <a:r>
              <a:rPr lang="en-US" sz="1600" dirty="0" smtClean="0">
                <a:solidFill>
                  <a:schemeClr val="bg1">
                    <a:lumMod val="50000"/>
                  </a:schemeClr>
                </a:solidFill>
                <a:latin typeface="Consolas" panose="020B0609020204030204" pitchFamily="49" charset="0"/>
                <a:cs typeface="Consolas" panose="020B0609020204030204" pitchFamily="49" charset="0"/>
              </a:rPr>
              <a:t>&gt;</a:t>
            </a:r>
            <a:r>
              <a:rPr lang="en-US" sz="1600" dirty="0" smtClean="0">
                <a:latin typeface="Consolas" panose="020B0609020204030204" pitchFamily="49" charset="0"/>
                <a:cs typeface="Consolas" panose="020B0609020204030204" pitchFamily="49" charset="0"/>
              </a:rPr>
              <a:t> grunt</a:t>
            </a:r>
          </a:p>
          <a:p>
            <a:endParaRPr lang="en-US" sz="1600" dirty="0">
              <a:latin typeface="Consolas" panose="020B0609020204030204" pitchFamily="49" charset="0"/>
              <a:cs typeface="Consolas" panose="020B0609020204030204" pitchFamily="49" charset="0"/>
            </a:endParaRPr>
          </a:p>
          <a:p>
            <a:r>
              <a:rPr lang="en-US" sz="1600" dirty="0">
                <a:solidFill>
                  <a:schemeClr val="bg1">
                    <a:lumMod val="50000"/>
                  </a:schemeClr>
                </a:solidFill>
                <a:latin typeface="Consolas" panose="020B0609020204030204" pitchFamily="49" charset="0"/>
                <a:cs typeface="Consolas" panose="020B0609020204030204" pitchFamily="49" charset="0"/>
              </a:rPr>
              <a:t>Running "</a:t>
            </a:r>
            <a:r>
              <a:rPr lang="en-US" sz="1600" dirty="0" err="1">
                <a:solidFill>
                  <a:schemeClr val="bg1">
                    <a:lumMod val="50000"/>
                  </a:schemeClr>
                </a:solidFill>
                <a:latin typeface="Consolas" panose="020B0609020204030204" pitchFamily="49" charset="0"/>
                <a:cs typeface="Consolas" panose="020B0609020204030204" pitchFamily="49" charset="0"/>
              </a:rPr>
              <a:t>copy:main</a:t>
            </a:r>
            <a:r>
              <a:rPr lang="en-US" sz="1600" dirty="0">
                <a:solidFill>
                  <a:schemeClr val="bg1">
                    <a:lumMod val="50000"/>
                  </a:schemeClr>
                </a:solidFill>
                <a:latin typeface="Consolas" panose="020B0609020204030204" pitchFamily="49" charset="0"/>
                <a:cs typeface="Consolas" panose="020B0609020204030204" pitchFamily="49" charset="0"/>
              </a:rPr>
              <a:t>" (copy) task</a:t>
            </a:r>
          </a:p>
          <a:p>
            <a:r>
              <a:rPr lang="en-US" sz="1600" dirty="0">
                <a:solidFill>
                  <a:schemeClr val="bg1">
                    <a:lumMod val="50000"/>
                  </a:schemeClr>
                </a:solidFill>
                <a:latin typeface="Consolas" panose="020B0609020204030204" pitchFamily="49" charset="0"/>
                <a:cs typeface="Consolas" panose="020B0609020204030204" pitchFamily="49" charset="0"/>
              </a:rPr>
              <a:t>Copied 1 file</a:t>
            </a:r>
          </a:p>
          <a:p>
            <a:endParaRPr lang="en-US" sz="1600" dirty="0">
              <a:solidFill>
                <a:schemeClr val="bg1">
                  <a:lumMod val="50000"/>
                </a:schemeClr>
              </a:solidFill>
              <a:latin typeface="Consolas" panose="020B0609020204030204" pitchFamily="49" charset="0"/>
              <a:cs typeface="Consolas" panose="020B0609020204030204" pitchFamily="49" charset="0"/>
            </a:endParaRPr>
          </a:p>
          <a:p>
            <a:r>
              <a:rPr lang="en-US" sz="1600" dirty="0">
                <a:solidFill>
                  <a:schemeClr val="bg1">
                    <a:lumMod val="50000"/>
                  </a:schemeClr>
                </a:solidFill>
                <a:latin typeface="Consolas" panose="020B0609020204030204" pitchFamily="49" charset="0"/>
                <a:cs typeface="Consolas" panose="020B0609020204030204" pitchFamily="49" charset="0"/>
              </a:rPr>
              <a:t>Running "</a:t>
            </a:r>
            <a:r>
              <a:rPr lang="en-US" sz="1600" dirty="0" err="1">
                <a:solidFill>
                  <a:schemeClr val="bg1">
                    <a:lumMod val="50000"/>
                  </a:schemeClr>
                </a:solidFill>
                <a:latin typeface="Consolas" panose="020B0609020204030204" pitchFamily="49" charset="0"/>
                <a:cs typeface="Consolas" panose="020B0609020204030204" pitchFamily="49" charset="0"/>
              </a:rPr>
              <a:t>concat:js</a:t>
            </a:r>
            <a:r>
              <a:rPr lang="en-US" sz="1600" dirty="0">
                <a:solidFill>
                  <a:schemeClr val="bg1">
                    <a:lumMod val="50000"/>
                  </a:schemeClr>
                </a:solidFill>
                <a:latin typeface="Consolas" panose="020B0609020204030204" pitchFamily="49" charset="0"/>
                <a:cs typeface="Consolas" panose="020B0609020204030204" pitchFamily="49" charset="0"/>
              </a:rPr>
              <a:t>" (</a:t>
            </a:r>
            <a:r>
              <a:rPr lang="en-US" sz="1600" dirty="0" err="1">
                <a:solidFill>
                  <a:schemeClr val="bg1">
                    <a:lumMod val="50000"/>
                  </a:schemeClr>
                </a:solidFill>
                <a:latin typeface="Consolas" panose="020B0609020204030204" pitchFamily="49" charset="0"/>
                <a:cs typeface="Consolas" panose="020B0609020204030204" pitchFamily="49" charset="0"/>
              </a:rPr>
              <a:t>concat</a:t>
            </a:r>
            <a:r>
              <a:rPr lang="en-US" sz="1600" dirty="0">
                <a:solidFill>
                  <a:schemeClr val="bg1">
                    <a:lumMod val="50000"/>
                  </a:schemeClr>
                </a:solidFill>
                <a:latin typeface="Consolas" panose="020B0609020204030204" pitchFamily="49" charset="0"/>
                <a:cs typeface="Consolas" panose="020B0609020204030204" pitchFamily="49" charset="0"/>
              </a:rPr>
              <a:t>) task</a:t>
            </a:r>
          </a:p>
          <a:p>
            <a:r>
              <a:rPr lang="en-US" sz="1600" dirty="0">
                <a:solidFill>
                  <a:schemeClr val="bg1">
                    <a:lumMod val="50000"/>
                  </a:schemeClr>
                </a:solidFill>
                <a:latin typeface="Consolas" panose="020B0609020204030204" pitchFamily="49" charset="0"/>
                <a:cs typeface="Consolas" panose="020B0609020204030204" pitchFamily="49" charset="0"/>
              </a:rPr>
              <a:t>File ./build/js.js created.</a:t>
            </a:r>
          </a:p>
          <a:p>
            <a:endParaRPr lang="en-US" sz="1600" dirty="0">
              <a:solidFill>
                <a:schemeClr val="bg1">
                  <a:lumMod val="50000"/>
                </a:schemeClr>
              </a:solidFill>
              <a:latin typeface="Consolas" panose="020B0609020204030204" pitchFamily="49" charset="0"/>
              <a:cs typeface="Consolas" panose="020B0609020204030204" pitchFamily="49" charset="0"/>
            </a:endParaRPr>
          </a:p>
          <a:p>
            <a:r>
              <a:rPr lang="en-US" sz="1600" dirty="0">
                <a:solidFill>
                  <a:schemeClr val="bg1">
                    <a:lumMod val="50000"/>
                  </a:schemeClr>
                </a:solidFill>
                <a:latin typeface="Consolas" panose="020B0609020204030204" pitchFamily="49" charset="0"/>
                <a:cs typeface="Consolas" panose="020B0609020204030204" pitchFamily="49" charset="0"/>
              </a:rPr>
              <a:t>Running "</a:t>
            </a:r>
            <a:r>
              <a:rPr lang="en-US" sz="1600" dirty="0" err="1">
                <a:solidFill>
                  <a:schemeClr val="bg1">
                    <a:lumMod val="50000"/>
                  </a:schemeClr>
                </a:solidFill>
                <a:latin typeface="Consolas" panose="020B0609020204030204" pitchFamily="49" charset="0"/>
                <a:cs typeface="Consolas" panose="020B0609020204030204" pitchFamily="49" charset="0"/>
              </a:rPr>
              <a:t>concat:css</a:t>
            </a:r>
            <a:r>
              <a:rPr lang="en-US" sz="1600" dirty="0">
                <a:solidFill>
                  <a:schemeClr val="bg1">
                    <a:lumMod val="50000"/>
                  </a:schemeClr>
                </a:solidFill>
                <a:latin typeface="Consolas" panose="020B0609020204030204" pitchFamily="49" charset="0"/>
                <a:cs typeface="Consolas" panose="020B0609020204030204" pitchFamily="49" charset="0"/>
              </a:rPr>
              <a:t>" (</a:t>
            </a:r>
            <a:r>
              <a:rPr lang="en-US" sz="1600" dirty="0" err="1">
                <a:solidFill>
                  <a:schemeClr val="bg1">
                    <a:lumMod val="50000"/>
                  </a:schemeClr>
                </a:solidFill>
                <a:latin typeface="Consolas" panose="020B0609020204030204" pitchFamily="49" charset="0"/>
                <a:cs typeface="Consolas" panose="020B0609020204030204" pitchFamily="49" charset="0"/>
              </a:rPr>
              <a:t>concat</a:t>
            </a:r>
            <a:r>
              <a:rPr lang="en-US" sz="1600" dirty="0">
                <a:solidFill>
                  <a:schemeClr val="bg1">
                    <a:lumMod val="50000"/>
                  </a:schemeClr>
                </a:solidFill>
                <a:latin typeface="Consolas" panose="020B0609020204030204" pitchFamily="49" charset="0"/>
                <a:cs typeface="Consolas" panose="020B0609020204030204" pitchFamily="49" charset="0"/>
              </a:rPr>
              <a:t>) task</a:t>
            </a:r>
          </a:p>
          <a:p>
            <a:r>
              <a:rPr lang="en-US" sz="1600" dirty="0">
                <a:solidFill>
                  <a:schemeClr val="bg1">
                    <a:lumMod val="50000"/>
                  </a:schemeClr>
                </a:solidFill>
                <a:latin typeface="Consolas" panose="020B0609020204030204" pitchFamily="49" charset="0"/>
                <a:cs typeface="Consolas" panose="020B0609020204030204" pitchFamily="49" charset="0"/>
              </a:rPr>
              <a:t>File ./build/css.css created.</a:t>
            </a:r>
          </a:p>
          <a:p>
            <a:endParaRPr lang="en-US" sz="1600" dirty="0">
              <a:solidFill>
                <a:schemeClr val="bg1">
                  <a:lumMod val="50000"/>
                </a:schemeClr>
              </a:solidFill>
              <a:latin typeface="Consolas" panose="020B0609020204030204" pitchFamily="49" charset="0"/>
              <a:cs typeface="Consolas" panose="020B0609020204030204" pitchFamily="49" charset="0"/>
            </a:endParaRPr>
          </a:p>
          <a:p>
            <a:r>
              <a:rPr lang="en-US" sz="1600" dirty="0">
                <a:solidFill>
                  <a:schemeClr val="bg1">
                    <a:lumMod val="50000"/>
                  </a:schemeClr>
                </a:solidFill>
                <a:latin typeface="Consolas" panose="020B0609020204030204" pitchFamily="49" charset="0"/>
                <a:cs typeface="Consolas" panose="020B0609020204030204" pitchFamily="49" charset="0"/>
              </a:rPr>
              <a:t>Done, without errors</a:t>
            </a:r>
            <a:r>
              <a:rPr lang="en-US" sz="1600" dirty="0" smtClean="0">
                <a:solidFill>
                  <a:schemeClr val="bg1">
                    <a:lumMod val="50000"/>
                  </a:schemeClr>
                </a:solidFill>
                <a:latin typeface="Consolas" panose="020B0609020204030204" pitchFamily="49" charset="0"/>
                <a:cs typeface="Consolas" panose="020B0609020204030204" pitchFamily="49" charset="0"/>
              </a:rPr>
              <a:t>.</a:t>
            </a:r>
            <a:endParaRPr lang="en-US" sz="1600" dirty="0">
              <a:solidFill>
                <a:schemeClr val="bg1">
                  <a:lumMod val="50000"/>
                </a:schemeClr>
              </a:solidFill>
              <a:latin typeface="Consolas" panose="020B0609020204030204" pitchFamily="49" charset="0"/>
              <a:cs typeface="Consolas" panose="020B0609020204030204" pitchFamily="49" charset="0"/>
            </a:endParaRPr>
          </a:p>
        </p:txBody>
      </p:sp>
      <p:sp>
        <p:nvSpPr>
          <p:cNvPr id="3" name="TextBox 2"/>
          <p:cNvSpPr txBox="1"/>
          <p:nvPr/>
        </p:nvSpPr>
        <p:spPr>
          <a:xfrm>
            <a:off x="6162517" y="2666725"/>
            <a:ext cx="4897495" cy="1569660"/>
          </a:xfrm>
          <a:prstGeom prst="rect">
            <a:avLst/>
          </a:prstGeom>
          <a:noFill/>
        </p:spPr>
        <p:txBody>
          <a:bodyPr wrap="none" rtlCol="0">
            <a:spAutoFit/>
          </a:bodyPr>
          <a:lstStyle/>
          <a:p>
            <a:r>
              <a:rPr lang="en-US" sz="1600" dirty="0" smtClean="0">
                <a:solidFill>
                  <a:schemeClr val="bg1">
                    <a:lumMod val="50000"/>
                  </a:schemeClr>
                </a:solidFill>
                <a:latin typeface="Consolas" panose="020B0609020204030204" pitchFamily="49" charset="0"/>
                <a:cs typeface="Consolas" panose="020B0609020204030204" pitchFamily="49" charset="0"/>
              </a:rPr>
              <a:t>&gt;</a:t>
            </a:r>
            <a:r>
              <a:rPr lang="en-US" sz="1600" dirty="0" smtClean="0">
                <a:latin typeface="Consolas" panose="020B0609020204030204" pitchFamily="49" charset="0"/>
                <a:cs typeface="Consolas" panose="020B0609020204030204" pitchFamily="49" charset="0"/>
              </a:rPr>
              <a:t> gulp</a:t>
            </a:r>
          </a:p>
          <a:p>
            <a:endParaRPr lang="en-US" sz="1600" dirty="0">
              <a:latin typeface="Consolas" panose="020B0609020204030204" pitchFamily="49" charset="0"/>
              <a:cs typeface="Consolas" panose="020B0609020204030204" pitchFamily="49" charset="0"/>
            </a:endParaRPr>
          </a:p>
          <a:p>
            <a:r>
              <a:rPr lang="en-US" sz="1600" dirty="0">
                <a:solidFill>
                  <a:schemeClr val="bg1">
                    <a:lumMod val="50000"/>
                  </a:schemeClr>
                </a:solidFill>
                <a:latin typeface="Consolas" panose="020B0609020204030204" pitchFamily="49" charset="0"/>
                <a:cs typeface="Consolas" panose="020B0609020204030204" pitchFamily="49" charset="0"/>
              </a:rPr>
              <a:t>[12:52:53] Using </a:t>
            </a:r>
            <a:r>
              <a:rPr lang="en-US" sz="1600" dirty="0" err="1">
                <a:solidFill>
                  <a:schemeClr val="bg1">
                    <a:lumMod val="50000"/>
                  </a:schemeClr>
                </a:solidFill>
                <a:latin typeface="Consolas" panose="020B0609020204030204" pitchFamily="49" charset="0"/>
                <a:cs typeface="Consolas" panose="020B0609020204030204" pitchFamily="49" charset="0"/>
              </a:rPr>
              <a:t>gulpfile</a:t>
            </a:r>
            <a:r>
              <a:rPr lang="en-US" sz="1600" dirty="0">
                <a:solidFill>
                  <a:schemeClr val="bg1">
                    <a:lumMod val="50000"/>
                  </a:schemeClr>
                </a:solidFill>
                <a:latin typeface="Consolas" panose="020B0609020204030204" pitchFamily="49" charset="0"/>
                <a:cs typeface="Consolas" panose="020B0609020204030204" pitchFamily="49" charset="0"/>
              </a:rPr>
              <a:t> </a:t>
            </a:r>
            <a:r>
              <a:rPr lang="en-US" sz="1600" dirty="0" smtClean="0">
                <a:solidFill>
                  <a:schemeClr val="bg1">
                    <a:lumMod val="50000"/>
                  </a:schemeClr>
                </a:solidFill>
                <a:latin typeface="Consolas" panose="020B0609020204030204" pitchFamily="49" charset="0"/>
                <a:cs typeface="Consolas" panose="020B0609020204030204" pitchFamily="49" charset="0"/>
              </a:rPr>
              <a:t>path\gulpfile.js</a:t>
            </a:r>
            <a:endParaRPr lang="en-US" sz="1600" dirty="0">
              <a:solidFill>
                <a:schemeClr val="bg1">
                  <a:lumMod val="50000"/>
                </a:schemeClr>
              </a:solidFill>
              <a:latin typeface="Consolas" panose="020B0609020204030204" pitchFamily="49" charset="0"/>
              <a:cs typeface="Consolas" panose="020B0609020204030204" pitchFamily="49" charset="0"/>
            </a:endParaRPr>
          </a:p>
          <a:p>
            <a:r>
              <a:rPr lang="en-US" sz="1600" dirty="0">
                <a:solidFill>
                  <a:schemeClr val="bg1">
                    <a:lumMod val="50000"/>
                  </a:schemeClr>
                </a:solidFill>
                <a:latin typeface="Consolas" panose="020B0609020204030204" pitchFamily="49" charset="0"/>
                <a:cs typeface="Consolas" panose="020B0609020204030204" pitchFamily="49" charset="0"/>
              </a:rPr>
              <a:t>[12:52:53] Starting 'default'...</a:t>
            </a:r>
          </a:p>
          <a:p>
            <a:r>
              <a:rPr lang="en-US" sz="1600" dirty="0">
                <a:solidFill>
                  <a:schemeClr val="bg1">
                    <a:lumMod val="50000"/>
                  </a:schemeClr>
                </a:solidFill>
                <a:latin typeface="Consolas" panose="020B0609020204030204" pitchFamily="49" charset="0"/>
                <a:cs typeface="Consolas" panose="020B0609020204030204" pitchFamily="49" charset="0"/>
              </a:rPr>
              <a:t>[12:52:53] Finished 'default' after 13 </a:t>
            </a:r>
            <a:r>
              <a:rPr lang="en-US" sz="1600" dirty="0" err="1">
                <a:solidFill>
                  <a:schemeClr val="bg1">
                    <a:lumMod val="50000"/>
                  </a:schemeClr>
                </a:solidFill>
                <a:latin typeface="Consolas" panose="020B0609020204030204" pitchFamily="49" charset="0"/>
                <a:cs typeface="Consolas" panose="020B0609020204030204" pitchFamily="49" charset="0"/>
              </a:rPr>
              <a:t>ms</a:t>
            </a:r>
            <a:endParaRPr lang="en-US" sz="1600" dirty="0">
              <a:solidFill>
                <a:schemeClr val="bg1">
                  <a:lumMod val="50000"/>
                </a:schemeClr>
              </a:solidFill>
              <a:latin typeface="Consolas" panose="020B0609020204030204" pitchFamily="49" charset="0"/>
              <a:cs typeface="Consolas" panose="020B0609020204030204" pitchFamily="49" charset="0"/>
            </a:endParaRPr>
          </a:p>
          <a:p>
            <a:endParaRPr lang="ru-RU"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253376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t>Запуск</a:t>
            </a:r>
            <a:endParaRPr lang="ru-RU" sz="2000" dirty="0"/>
          </a:p>
        </p:txBody>
      </p:sp>
      <p:sp>
        <p:nvSpPr>
          <p:cNvPr id="8" name="Rectangle 2"/>
          <p:cNvSpPr>
            <a:spLocks noChangeArrowheads="1"/>
          </p:cNvSpPr>
          <p:nvPr/>
        </p:nvSpPr>
        <p:spPr bwMode="auto">
          <a:xfrm>
            <a:off x="1840282" y="1949792"/>
            <a:ext cx="931823" cy="4838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4406" tIns="42203" rIns="84406" bIns="42203" numCol="1" anchor="ctr" anchorCtr="0" compatLnSpc="1">
            <a:prstTxWarp prst="textNoShape">
              <a:avLst/>
            </a:prstTxWarp>
            <a:spAutoFit/>
          </a:bodyPr>
          <a:lstStyle/>
          <a:p>
            <a:pPr defTabSz="844083" eaLnBrk="0" fontAlgn="base" hangingPunct="0">
              <a:spcBef>
                <a:spcPct val="0"/>
              </a:spcBef>
              <a:spcAft>
                <a:spcPct val="0"/>
              </a:spcAft>
            </a:pPr>
            <a:r>
              <a:rPr lang="en-US" altLang="ru-RU" sz="2590" b="1" dirty="0" smtClean="0">
                <a:solidFill>
                  <a:srgbClr val="000000"/>
                </a:solidFill>
                <a:latin typeface="+mj-lt"/>
                <a:cs typeface="Courier New" panose="02070309020205020404" pitchFamily="49" charset="0"/>
              </a:rPr>
              <a:t>Grunt</a:t>
            </a:r>
          </a:p>
        </p:txBody>
      </p:sp>
      <p:sp>
        <p:nvSpPr>
          <p:cNvPr id="10" name="Rectangle 2"/>
          <p:cNvSpPr>
            <a:spLocks noChangeArrowheads="1"/>
          </p:cNvSpPr>
          <p:nvPr/>
        </p:nvSpPr>
        <p:spPr bwMode="auto">
          <a:xfrm>
            <a:off x="6325706" y="1949791"/>
            <a:ext cx="787617" cy="4838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4406" tIns="42203" rIns="84406" bIns="42203" numCol="1" anchor="ctr" anchorCtr="0" compatLnSpc="1">
            <a:prstTxWarp prst="textNoShape">
              <a:avLst/>
            </a:prstTxWarp>
            <a:spAutoFit/>
          </a:bodyPr>
          <a:lstStyle/>
          <a:p>
            <a:pPr defTabSz="844083" eaLnBrk="0" fontAlgn="base" hangingPunct="0">
              <a:spcBef>
                <a:spcPct val="0"/>
              </a:spcBef>
              <a:spcAft>
                <a:spcPct val="0"/>
              </a:spcAft>
            </a:pPr>
            <a:r>
              <a:rPr lang="en-US" altLang="ru-RU" sz="2590" b="1" dirty="0" smtClean="0">
                <a:solidFill>
                  <a:srgbClr val="000000"/>
                </a:solidFill>
                <a:latin typeface="+mj-lt"/>
                <a:cs typeface="Courier New" panose="02070309020205020404" pitchFamily="49" charset="0"/>
              </a:rPr>
              <a:t>Gulp</a:t>
            </a:r>
          </a:p>
        </p:txBody>
      </p:sp>
      <p:sp>
        <p:nvSpPr>
          <p:cNvPr id="2" name="TextBox 1"/>
          <p:cNvSpPr txBox="1"/>
          <p:nvPr/>
        </p:nvSpPr>
        <p:spPr>
          <a:xfrm>
            <a:off x="1840282" y="2666725"/>
            <a:ext cx="3326552" cy="2308324"/>
          </a:xfrm>
          <a:prstGeom prst="rect">
            <a:avLst/>
          </a:prstGeom>
          <a:noFill/>
        </p:spPr>
        <p:txBody>
          <a:bodyPr wrap="none" rtlCol="0">
            <a:spAutoFit/>
          </a:bodyPr>
          <a:lstStyle/>
          <a:p>
            <a:r>
              <a:rPr lang="ru-RU" sz="1600" dirty="0" smtClean="0">
                <a:latin typeface="Consolas" panose="020B0609020204030204" pitchFamily="49" charset="0"/>
                <a:cs typeface="Consolas" panose="020B0609020204030204" pitchFamily="49" charset="0"/>
              </a:rPr>
              <a:t>Сфокусирован </a:t>
            </a:r>
            <a:r>
              <a:rPr lang="ru-RU" sz="1600" dirty="0">
                <a:latin typeface="Consolas" panose="020B0609020204030204" pitchFamily="49" charset="0"/>
                <a:cs typeface="Consolas" panose="020B0609020204030204" pitchFamily="49" charset="0"/>
              </a:rPr>
              <a:t>на конфигурации</a:t>
            </a:r>
          </a:p>
          <a:p>
            <a:endParaRPr lang="ru-RU" sz="1600" dirty="0" smtClean="0">
              <a:latin typeface="Consolas" panose="020B0609020204030204" pitchFamily="49" charset="0"/>
              <a:cs typeface="Consolas" panose="020B0609020204030204" pitchFamily="49" charset="0"/>
            </a:endParaRPr>
          </a:p>
          <a:p>
            <a:r>
              <a:rPr lang="ru-RU" sz="1600" dirty="0" smtClean="0">
                <a:latin typeface="Consolas" panose="020B0609020204030204" pitchFamily="49" charset="0"/>
                <a:cs typeface="Consolas" panose="020B0609020204030204" pitchFamily="49" charset="0"/>
              </a:rPr>
              <a:t>+ Может почти всё</a:t>
            </a:r>
          </a:p>
          <a:p>
            <a:r>
              <a:rPr lang="ru-RU" sz="1600" dirty="0" smtClean="0">
                <a:latin typeface="Consolas" panose="020B0609020204030204" pitchFamily="49" charset="0"/>
                <a:cs typeface="Consolas" panose="020B0609020204030204" pitchFamily="49" charset="0"/>
              </a:rPr>
              <a:t>+ </a:t>
            </a:r>
            <a:r>
              <a:rPr lang="ru-RU" sz="1600" dirty="0">
                <a:latin typeface="Consolas" panose="020B0609020204030204" pitchFamily="49" charset="0"/>
                <a:cs typeface="Consolas" panose="020B0609020204030204" pitchFamily="49" charset="0"/>
              </a:rPr>
              <a:t>Большое </a:t>
            </a:r>
            <a:r>
              <a:rPr lang="en-US" sz="1600" dirty="0">
                <a:latin typeface="Consolas" panose="020B0609020204030204" pitchFamily="49" charset="0"/>
                <a:cs typeface="Consolas" panose="020B0609020204030204" pitchFamily="49" charset="0"/>
              </a:rPr>
              <a:t>community</a:t>
            </a:r>
            <a:endParaRPr lang="ru-RU" sz="1600" dirty="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 </a:t>
            </a:r>
            <a:r>
              <a:rPr lang="ru-RU" sz="1600" dirty="0" smtClean="0">
                <a:latin typeface="Consolas" panose="020B0609020204030204" pitchFamily="49" charset="0"/>
                <a:cs typeface="Consolas" panose="020B0609020204030204" pitchFamily="49" charset="0"/>
              </a:rPr>
              <a:t>Более </a:t>
            </a:r>
            <a:r>
              <a:rPr lang="en-US" sz="1600" dirty="0" smtClean="0">
                <a:latin typeface="Consolas" panose="020B0609020204030204" pitchFamily="49" charset="0"/>
                <a:cs typeface="Consolas" panose="020B0609020204030204" pitchFamily="49" charset="0"/>
              </a:rPr>
              <a:t>4400</a:t>
            </a:r>
            <a:r>
              <a:rPr lang="ru-RU" sz="1600" dirty="0" smtClean="0">
                <a:latin typeface="Consolas" panose="020B0609020204030204" pitchFamily="49" charset="0"/>
                <a:cs typeface="Consolas" panose="020B0609020204030204" pitchFamily="49" charset="0"/>
              </a:rPr>
              <a:t> плагинов </a:t>
            </a:r>
            <a:endParaRPr lang="en-US" sz="1600" dirty="0" smtClean="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a:t>
            </a:r>
            <a:r>
              <a:rPr lang="en-US" sz="1600" dirty="0" smtClean="0">
                <a:latin typeface="Consolas" panose="020B0609020204030204" pitchFamily="49" charset="0"/>
                <a:cs typeface="Consolas" panose="020B0609020204030204" pitchFamily="49" charset="0"/>
              </a:rPr>
              <a:t> </a:t>
            </a:r>
            <a:r>
              <a:rPr lang="ru-RU" sz="1600" dirty="0" smtClean="0">
                <a:latin typeface="Consolas" panose="020B0609020204030204" pitchFamily="49" charset="0"/>
                <a:cs typeface="Consolas" panose="020B0609020204030204" pitchFamily="49" charset="0"/>
              </a:rPr>
              <a:t>(у </a:t>
            </a:r>
            <a:r>
              <a:rPr lang="en-US" sz="1600" dirty="0" smtClean="0">
                <a:latin typeface="Consolas" panose="020B0609020204030204" pitchFamily="49" charset="0"/>
                <a:cs typeface="Consolas" panose="020B0609020204030204" pitchFamily="49" charset="0"/>
              </a:rPr>
              <a:t>gulp </a:t>
            </a:r>
            <a:r>
              <a:rPr lang="ru-RU" sz="1600" dirty="0" smtClean="0">
                <a:latin typeface="Consolas" panose="020B0609020204030204" pitchFamily="49" charset="0"/>
                <a:cs typeface="Consolas" panose="020B0609020204030204" pitchFamily="49" charset="0"/>
              </a:rPr>
              <a:t>1400)</a:t>
            </a:r>
          </a:p>
          <a:p>
            <a:endParaRPr lang="ru-RU" sz="1600" dirty="0" smtClean="0">
              <a:latin typeface="Consolas" panose="020B0609020204030204" pitchFamily="49" charset="0"/>
              <a:cs typeface="Consolas" panose="020B0609020204030204" pitchFamily="49" charset="0"/>
            </a:endParaRPr>
          </a:p>
          <a:p>
            <a:r>
              <a:rPr lang="ru-RU" sz="1600" dirty="0" smtClean="0">
                <a:latin typeface="Consolas" panose="020B0609020204030204" pitchFamily="49" charset="0"/>
                <a:cs typeface="Consolas" panose="020B0609020204030204" pitchFamily="49" charset="0"/>
              </a:rPr>
              <a:t>- Громоздкий </a:t>
            </a:r>
          </a:p>
          <a:p>
            <a:r>
              <a:rPr lang="ru-RU" sz="1600" dirty="0" smtClean="0">
                <a:latin typeface="Consolas" panose="020B0609020204030204" pitchFamily="49" charset="0"/>
                <a:cs typeface="Consolas" panose="020B0609020204030204" pitchFamily="49" charset="0"/>
              </a:rPr>
              <a:t>- Медленный (пока)</a:t>
            </a:r>
          </a:p>
        </p:txBody>
      </p:sp>
      <p:sp>
        <p:nvSpPr>
          <p:cNvPr id="3" name="TextBox 2"/>
          <p:cNvSpPr txBox="1"/>
          <p:nvPr/>
        </p:nvSpPr>
        <p:spPr>
          <a:xfrm>
            <a:off x="6289912" y="2666725"/>
            <a:ext cx="4112023" cy="2554545"/>
          </a:xfrm>
          <a:prstGeom prst="rect">
            <a:avLst/>
          </a:prstGeom>
          <a:noFill/>
        </p:spPr>
        <p:txBody>
          <a:bodyPr wrap="none" rtlCol="0">
            <a:spAutoFit/>
          </a:bodyPr>
          <a:lstStyle/>
          <a:p>
            <a:r>
              <a:rPr lang="ru-RU" sz="1600" dirty="0" smtClean="0">
                <a:latin typeface="Consolas" panose="020B0609020204030204" pitchFamily="49" charset="0"/>
                <a:cs typeface="Consolas" panose="020B0609020204030204" pitchFamily="49" charset="0"/>
              </a:rPr>
              <a:t>Сфокусирован </a:t>
            </a:r>
            <a:r>
              <a:rPr lang="ru-RU" sz="1600" dirty="0">
                <a:latin typeface="Consolas" panose="020B0609020204030204" pitchFamily="49" charset="0"/>
                <a:cs typeface="Consolas" panose="020B0609020204030204" pitchFamily="49" charset="0"/>
              </a:rPr>
              <a:t>на коде</a:t>
            </a:r>
          </a:p>
          <a:p>
            <a:endParaRPr lang="ru-RU" sz="1600" dirty="0" smtClean="0">
              <a:latin typeface="Consolas" panose="020B0609020204030204" pitchFamily="49" charset="0"/>
              <a:cs typeface="Consolas" panose="020B0609020204030204" pitchFamily="49" charset="0"/>
            </a:endParaRPr>
          </a:p>
          <a:p>
            <a:r>
              <a:rPr lang="ru-RU" sz="1600" dirty="0" smtClean="0">
                <a:latin typeface="Consolas" panose="020B0609020204030204" pitchFamily="49" charset="0"/>
                <a:cs typeface="Consolas" panose="020B0609020204030204" pitchFamily="49" charset="0"/>
              </a:rPr>
              <a:t>+ Простой</a:t>
            </a:r>
          </a:p>
          <a:p>
            <a:r>
              <a:rPr lang="ru-RU" sz="1600" dirty="0" smtClean="0">
                <a:latin typeface="Consolas" panose="020B0609020204030204" pitchFamily="49" charset="0"/>
                <a:cs typeface="Consolas" panose="020B0609020204030204" pitchFamily="49" charset="0"/>
              </a:rPr>
              <a:t>+ Быстрый</a:t>
            </a:r>
          </a:p>
          <a:p>
            <a:r>
              <a:rPr lang="ru-RU" sz="1600" dirty="0" smtClean="0">
                <a:latin typeface="Consolas" panose="020B0609020204030204" pitchFamily="49" charset="0"/>
                <a:cs typeface="Consolas" panose="020B0609020204030204" pitchFamily="49" charset="0"/>
              </a:rPr>
              <a:t>+ </a:t>
            </a:r>
            <a:r>
              <a:rPr lang="en-US" sz="1600" dirty="0" err="1" smtClean="0">
                <a:latin typeface="Consolas" panose="020B0609020204030204" pitchFamily="49" charset="0"/>
                <a:cs typeface="Consolas" panose="020B0609020204030204" pitchFamily="49" charset="0"/>
              </a:rPr>
              <a:t>CommonJS</a:t>
            </a:r>
            <a:r>
              <a:rPr lang="ru-RU" sz="1600" dirty="0" smtClean="0">
                <a:latin typeface="Consolas" panose="020B0609020204030204" pitchFamily="49" charset="0"/>
                <a:cs typeface="Consolas" panose="020B0609020204030204" pitchFamily="49" charset="0"/>
              </a:rPr>
              <a:t> стиль</a:t>
            </a:r>
          </a:p>
          <a:p>
            <a:endParaRPr lang="ru-RU" sz="1600" dirty="0" smtClean="0">
              <a:latin typeface="Consolas" panose="020B0609020204030204" pitchFamily="49" charset="0"/>
              <a:cs typeface="Consolas" panose="020B0609020204030204" pitchFamily="49" charset="0"/>
            </a:endParaRPr>
          </a:p>
          <a:p>
            <a:endParaRPr lang="ru-RU" sz="1600" dirty="0" smtClean="0">
              <a:latin typeface="Consolas" panose="020B0609020204030204" pitchFamily="49" charset="0"/>
              <a:cs typeface="Consolas" panose="020B0609020204030204" pitchFamily="49" charset="0"/>
            </a:endParaRPr>
          </a:p>
          <a:p>
            <a:r>
              <a:rPr lang="ru-RU" sz="1600" dirty="0" smtClean="0">
                <a:latin typeface="Consolas" panose="020B0609020204030204" pitchFamily="49" charset="0"/>
                <a:cs typeface="Consolas" panose="020B0609020204030204" pitchFamily="49" charset="0"/>
              </a:rPr>
              <a:t>- Не такое большое </a:t>
            </a:r>
            <a:r>
              <a:rPr lang="en-US" sz="1600" dirty="0" smtClean="0">
                <a:latin typeface="Consolas" panose="020B0609020204030204" pitchFamily="49" charset="0"/>
                <a:cs typeface="Consolas" panose="020B0609020204030204" pitchFamily="49" charset="0"/>
              </a:rPr>
              <a:t>community</a:t>
            </a:r>
            <a:r>
              <a:rPr lang="ru-RU" sz="1600" dirty="0" smtClean="0">
                <a:latin typeface="Consolas" panose="020B0609020204030204" pitchFamily="49" charset="0"/>
                <a:cs typeface="Consolas" panose="020B0609020204030204" pitchFamily="49" charset="0"/>
              </a:rPr>
              <a:t> (пока)</a:t>
            </a:r>
          </a:p>
          <a:p>
            <a:r>
              <a:rPr lang="ru-RU" sz="1600" dirty="0" smtClean="0">
                <a:latin typeface="Consolas" panose="020B0609020204030204" pitchFamily="49" charset="0"/>
                <a:cs typeface="Consolas" panose="020B0609020204030204" pitchFamily="49" charset="0"/>
              </a:rPr>
              <a:t>- Может вызвать конфуз из-за </a:t>
            </a:r>
          </a:p>
          <a:p>
            <a:r>
              <a:rPr lang="ru-RU" sz="1600" dirty="0" smtClean="0">
                <a:latin typeface="Consolas" panose="020B0609020204030204" pitchFamily="49" charset="0"/>
                <a:cs typeface="Consolas" panose="020B0609020204030204" pitchFamily="49" charset="0"/>
              </a:rPr>
              <a:t>  похожести на </a:t>
            </a:r>
            <a:r>
              <a:rPr lang="en-US" sz="1600" dirty="0" smtClean="0">
                <a:latin typeface="Consolas" panose="020B0609020204030204" pitchFamily="49" charset="0"/>
                <a:cs typeface="Consolas" panose="020B0609020204030204" pitchFamily="49" charset="0"/>
              </a:rPr>
              <a:t>node</a:t>
            </a:r>
          </a:p>
        </p:txBody>
      </p:sp>
    </p:spTree>
    <p:extLst>
      <p:ext uri="{BB962C8B-B14F-4D97-AF65-F5344CB8AC3E}">
        <p14:creationId xmlns:p14="http://schemas.microsoft.com/office/powerpoint/2010/main" val="16541284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t>))</a:t>
            </a:r>
            <a:endParaRPr lang="ru-RU" sz="2000" dirty="0"/>
          </a:p>
        </p:txBody>
      </p:sp>
      <p:sp>
        <p:nvSpPr>
          <p:cNvPr id="2" name="TextBox 1"/>
          <p:cNvSpPr txBox="1"/>
          <p:nvPr/>
        </p:nvSpPr>
        <p:spPr>
          <a:xfrm>
            <a:off x="4218745" y="3376247"/>
            <a:ext cx="3778791" cy="369332"/>
          </a:xfrm>
          <a:prstGeom prst="rect">
            <a:avLst/>
          </a:prstGeom>
          <a:noFill/>
        </p:spPr>
        <p:txBody>
          <a:bodyPr wrap="none" rtlCol="0">
            <a:spAutoFit/>
          </a:bodyPr>
          <a:lstStyle/>
          <a:p>
            <a:r>
              <a:rPr lang="ru-RU" dirty="0" smtClean="0"/>
              <a:t>Далее несколько смешных картинок</a:t>
            </a:r>
            <a:endParaRPr lang="en-US" dirty="0"/>
          </a:p>
        </p:txBody>
      </p:sp>
    </p:spTree>
    <p:extLst>
      <p:ext uri="{BB962C8B-B14F-4D97-AF65-F5344CB8AC3E}">
        <p14:creationId xmlns:p14="http://schemas.microsoft.com/office/powerpoint/2010/main" val="38858854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t>Два украденных слайда далее</a:t>
            </a:r>
            <a:endParaRPr lang="ru-RU" sz="2000" dirty="0"/>
          </a:p>
        </p:txBody>
      </p:sp>
      <p:sp>
        <p:nvSpPr>
          <p:cNvPr id="13" name="Rectangle 12"/>
          <p:cNvSpPr/>
          <p:nvPr/>
        </p:nvSpPr>
        <p:spPr>
          <a:xfrm>
            <a:off x="3677700" y="3371613"/>
            <a:ext cx="4860882" cy="369332"/>
          </a:xfrm>
          <a:prstGeom prst="rect">
            <a:avLst/>
          </a:prstGeom>
        </p:spPr>
        <p:txBody>
          <a:bodyPr wrap="none">
            <a:spAutoFit/>
          </a:bodyPr>
          <a:lstStyle/>
          <a:p>
            <a:r>
              <a:rPr lang="ru-RU" dirty="0"/>
              <a:t>(с) </a:t>
            </a:r>
            <a:r>
              <a:rPr lang="ru-RU" dirty="0" smtClean="0"/>
              <a:t>2014 год, Роберт </a:t>
            </a:r>
            <a:r>
              <a:rPr lang="ru-RU" dirty="0"/>
              <a:t>Харитонов, Одноклассники</a:t>
            </a:r>
          </a:p>
        </p:txBody>
      </p:sp>
    </p:spTree>
    <p:extLst>
      <p:ext uri="{BB962C8B-B14F-4D97-AF65-F5344CB8AC3E}">
        <p14:creationId xmlns:p14="http://schemas.microsoft.com/office/powerpoint/2010/main" val="3476456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t>Вместо заключения</a:t>
            </a:r>
            <a:endParaRPr lang="ru-RU" sz="2000" dirty="0"/>
          </a:p>
        </p:txBody>
      </p:sp>
      <p:sp>
        <p:nvSpPr>
          <p:cNvPr id="9" name="Text Placeholder 1"/>
          <p:cNvSpPr txBox="1">
            <a:spLocks/>
          </p:cNvSpPr>
          <p:nvPr/>
        </p:nvSpPr>
        <p:spPr>
          <a:xfrm>
            <a:off x="1746760" y="1622939"/>
            <a:ext cx="8346150" cy="4104432"/>
          </a:xfrm>
          <a:prstGeom prst="rect">
            <a:avLst/>
          </a:prstGeom>
        </p:spPr>
        <p:txBody>
          <a:bodyPr vert="horz" lIns="91440" tIns="45720" rIns="91440" bIns="45720" rtlCol="0" anchor="ctr"/>
          <a:lstStyle>
            <a:defPPr>
              <a:defRPr lang="ru-RU"/>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sz="6000" dirty="0" smtClean="0"/>
              <a:t>МАШИНЫ ДОЛЖНЫ</a:t>
            </a:r>
            <a:r>
              <a:rPr lang="en-US" sz="6000" dirty="0" smtClean="0"/>
              <a:t> </a:t>
            </a:r>
          </a:p>
          <a:p>
            <a:pPr algn="ctr"/>
            <a:r>
              <a:rPr lang="ru-RU" sz="10000" b="1" dirty="0" smtClean="0">
                <a:solidFill>
                  <a:srgbClr val="FF0000"/>
                </a:solidFill>
              </a:rPr>
              <a:t>СТРАДАТЬ</a:t>
            </a:r>
            <a:endParaRPr lang="en-US" sz="10000" b="1" dirty="0">
              <a:solidFill>
                <a:srgbClr val="FF0000"/>
              </a:solidFill>
            </a:endParaRPr>
          </a:p>
        </p:txBody>
      </p:sp>
    </p:spTree>
    <p:extLst>
      <p:ext uri="{BB962C8B-B14F-4D97-AF65-F5344CB8AC3E}">
        <p14:creationId xmlns:p14="http://schemas.microsoft.com/office/powerpoint/2010/main" val="38962703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ebstandardsdays.ru/2014/06/28/pres/automation/i/awesome.jpg"/>
          <p:cNvPicPr>
            <a:picLocks noChangeAspect="1" noChangeArrowheads="1"/>
          </p:cNvPicPr>
          <p:nvPr/>
        </p:nvPicPr>
        <p:blipFill rotWithShape="1">
          <a:blip r:embed="rId2">
            <a:extLst>
              <a:ext uri="{28A0092B-C50C-407E-A947-70E740481C1C}">
                <a14:useLocalDpi xmlns:a14="http://schemas.microsoft.com/office/drawing/2010/main" val="0"/>
              </a:ext>
            </a:extLst>
          </a:blip>
          <a:srcRect l="839" t="1" r="7423" b="34338"/>
          <a:stretch/>
        </p:blipFill>
        <p:spPr bwMode="auto">
          <a:xfrm>
            <a:off x="177290" y="1296956"/>
            <a:ext cx="12027152" cy="49638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t>Вместо заключения</a:t>
            </a:r>
            <a:endParaRPr lang="ru-RU" sz="2000" dirty="0"/>
          </a:p>
        </p:txBody>
      </p:sp>
      <p:sp>
        <p:nvSpPr>
          <p:cNvPr id="2" name="Rectangle 1"/>
          <p:cNvSpPr/>
          <p:nvPr/>
        </p:nvSpPr>
        <p:spPr>
          <a:xfrm>
            <a:off x="-1" y="3377683"/>
            <a:ext cx="12405090" cy="1091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 Placeholder 1"/>
          <p:cNvSpPr txBox="1">
            <a:spLocks/>
          </p:cNvSpPr>
          <p:nvPr/>
        </p:nvSpPr>
        <p:spPr>
          <a:xfrm>
            <a:off x="2029469" y="3555626"/>
            <a:ext cx="8346150" cy="735793"/>
          </a:xfrm>
          <a:prstGeom prst="rect">
            <a:avLst/>
          </a:prstGeom>
        </p:spPr>
        <p:txBody>
          <a:bodyPr vert="horz" lIns="91440" tIns="45720" rIns="91440" bIns="45720" rtlCol="0" anchor="ctr"/>
          <a:lstStyle>
            <a:defPPr>
              <a:defRPr lang="ru-RU"/>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sz="4000" b="1" dirty="0" smtClean="0">
                <a:solidFill>
                  <a:schemeClr val="accent6"/>
                </a:solidFill>
              </a:rPr>
              <a:t>Пока мы строим</a:t>
            </a:r>
            <a:r>
              <a:rPr lang="en-US" sz="4000" b="1" dirty="0" smtClean="0">
                <a:solidFill>
                  <a:schemeClr val="accent6"/>
                </a:solidFill>
              </a:rPr>
              <a:t> </a:t>
            </a:r>
            <a:r>
              <a:rPr lang="ru-RU" sz="4000" b="1" dirty="0" smtClean="0">
                <a:solidFill>
                  <a:schemeClr val="accent6"/>
                </a:solidFill>
              </a:rPr>
              <a:t>ВЕБ</a:t>
            </a:r>
            <a:endParaRPr lang="en-US" sz="4000" b="1" dirty="0">
              <a:solidFill>
                <a:schemeClr val="accent6"/>
              </a:solidFill>
            </a:endParaRPr>
          </a:p>
        </p:txBody>
      </p:sp>
    </p:spTree>
    <p:extLst>
      <p:ext uri="{BB962C8B-B14F-4D97-AF65-F5344CB8AC3E}">
        <p14:creationId xmlns:p14="http://schemas.microsoft.com/office/powerpoint/2010/main" val="12566497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t>Вместо заключения</a:t>
            </a:r>
            <a:endParaRPr lang="ru-RU" sz="2000"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6148" y="2099259"/>
            <a:ext cx="5503985" cy="3508131"/>
          </a:xfrm>
          <a:prstGeom prst="rect">
            <a:avLst/>
          </a:prstGeom>
        </p:spPr>
      </p:pic>
    </p:spTree>
    <p:extLst>
      <p:ext uri="{BB962C8B-B14F-4D97-AF65-F5344CB8AC3E}">
        <p14:creationId xmlns:p14="http://schemas.microsoft.com/office/powerpoint/2010/main" val="3983809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t>Вместо заключения</a:t>
            </a:r>
            <a:endParaRPr lang="ru-RU" sz="2000" dirty="0"/>
          </a:p>
        </p:txBody>
      </p:sp>
      <p:pic>
        <p:nvPicPr>
          <p:cNvPr id="2050" name="Picture 2" descr="http://2.bp.blogspot.com/-41v6n3Vaf5s/UeRN_XJ0keI/AAAAAAAAN2Y/YxIHhddGiaw/s1600/css.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61915" y="1622939"/>
            <a:ext cx="4381500" cy="32861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8263" y="3323571"/>
            <a:ext cx="4867444" cy="2607559"/>
          </a:xfrm>
          <a:prstGeom prst="rect">
            <a:avLst/>
          </a:prstGeom>
        </p:spPr>
      </p:pic>
    </p:spTree>
    <p:extLst>
      <p:ext uri="{BB962C8B-B14F-4D97-AF65-F5344CB8AC3E}">
        <p14:creationId xmlns:p14="http://schemas.microsoft.com/office/powerpoint/2010/main" val="30003607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cs typeface="Arial" panose="020B0604020202020204" pitchFamily="34" charset="0"/>
              </a:rPr>
              <a:t>Схема №1	</a:t>
            </a:r>
            <a:endParaRPr lang="ru-RU" sz="2000" dirty="0"/>
          </a:p>
        </p:txBody>
      </p:sp>
      <p:sp>
        <p:nvSpPr>
          <p:cNvPr id="9" name="TextBox 8"/>
          <p:cNvSpPr txBox="1"/>
          <p:nvPr/>
        </p:nvSpPr>
        <p:spPr>
          <a:xfrm>
            <a:off x="2861855" y="3122792"/>
            <a:ext cx="5859681" cy="830997"/>
          </a:xfrm>
          <a:prstGeom prst="rect">
            <a:avLst/>
          </a:prstGeom>
          <a:noFill/>
        </p:spPr>
        <p:txBody>
          <a:bodyPr wrap="none" rtlCol="0">
            <a:spAutoFit/>
          </a:bodyPr>
          <a:lstStyle/>
          <a:p>
            <a:r>
              <a:rPr lang="en-US" sz="4800" dirty="0" smtClean="0">
                <a:solidFill>
                  <a:schemeClr val="accent6"/>
                </a:solidFill>
              </a:rPr>
              <a:t>Front-End</a:t>
            </a:r>
            <a:r>
              <a:rPr lang="en-US" sz="4800" dirty="0" smtClean="0"/>
              <a:t> + </a:t>
            </a:r>
            <a:r>
              <a:rPr lang="en-US" sz="4800" dirty="0" smtClean="0">
                <a:solidFill>
                  <a:schemeClr val="accent1"/>
                </a:solidFill>
              </a:rPr>
              <a:t>Back-End</a:t>
            </a:r>
            <a:r>
              <a:rPr lang="en-US" sz="4800" dirty="0" smtClean="0"/>
              <a:t>=</a:t>
            </a:r>
            <a:endParaRPr lang="ru-RU" sz="4800" dirty="0"/>
          </a:p>
        </p:txBody>
      </p:sp>
      <p:sp>
        <p:nvSpPr>
          <p:cNvPr id="10" name="Сердце 3"/>
          <p:cNvSpPr/>
          <p:nvPr/>
        </p:nvSpPr>
        <p:spPr>
          <a:xfrm>
            <a:off x="8716207" y="3081090"/>
            <a:ext cx="914400" cy="914400"/>
          </a:xfrm>
          <a:prstGeom prst="heart">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7987143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t>Вместо заключения</a:t>
            </a:r>
            <a:endParaRPr lang="ru-RU" sz="2000" dirty="0"/>
          </a:p>
        </p:txBody>
      </p:sp>
      <p:pic>
        <p:nvPicPr>
          <p:cNvPr id="1026" name="Picture 2" descr="http://www.michaelthelin.se/wp-content/uploads/2014/02/book.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141" y="2029287"/>
            <a:ext cx="60960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2438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endParaRPr lang="ru-RU" sz="2000" dirty="0"/>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8402" y="1623873"/>
            <a:ext cx="4888992" cy="4108704"/>
          </a:xfrm>
          <a:prstGeom prst="rect">
            <a:avLst/>
          </a:prstGeom>
        </p:spPr>
      </p:pic>
      <p:sp>
        <p:nvSpPr>
          <p:cNvPr id="2" name="TextBox 1"/>
          <p:cNvSpPr txBox="1"/>
          <p:nvPr/>
        </p:nvSpPr>
        <p:spPr>
          <a:xfrm>
            <a:off x="2233402" y="1631511"/>
            <a:ext cx="1729961" cy="4093428"/>
          </a:xfrm>
          <a:prstGeom prst="rect">
            <a:avLst/>
          </a:prstGeom>
          <a:noFill/>
        </p:spPr>
        <p:txBody>
          <a:bodyPr wrap="none" rtlCol="0">
            <a:spAutoFit/>
          </a:bodyPr>
          <a:lstStyle/>
          <a:p>
            <a:r>
              <a:rPr lang="ru-RU" sz="26000" dirty="0" smtClean="0">
                <a:solidFill>
                  <a:srgbClr val="FF0000"/>
                </a:solidFill>
                <a:latin typeface="+mj-lt"/>
              </a:rPr>
              <a:t>?</a:t>
            </a:r>
            <a:endParaRPr lang="ru-RU" sz="26000" dirty="0">
              <a:solidFill>
                <a:srgbClr val="FF0000"/>
              </a:solidFill>
              <a:latin typeface="+mj-lt"/>
            </a:endParaRPr>
          </a:p>
        </p:txBody>
      </p:sp>
      <p:sp>
        <p:nvSpPr>
          <p:cNvPr id="3" name="TextBox 2"/>
          <p:cNvSpPr txBox="1"/>
          <p:nvPr/>
        </p:nvSpPr>
        <p:spPr>
          <a:xfrm>
            <a:off x="4474896" y="5664425"/>
            <a:ext cx="1007007" cy="369332"/>
          </a:xfrm>
          <a:prstGeom prst="rect">
            <a:avLst/>
          </a:prstGeom>
          <a:noFill/>
        </p:spPr>
        <p:txBody>
          <a:bodyPr wrap="none" rtlCol="0">
            <a:spAutoFit/>
          </a:bodyPr>
          <a:lstStyle/>
          <a:p>
            <a:r>
              <a:rPr lang="ru-RU" dirty="0" smtClean="0"/>
              <a:t>Спасибо</a:t>
            </a:r>
          </a:p>
        </p:txBody>
      </p:sp>
    </p:spTree>
    <p:extLst>
      <p:ext uri="{BB962C8B-B14F-4D97-AF65-F5344CB8AC3E}">
        <p14:creationId xmlns:p14="http://schemas.microsoft.com/office/powerpoint/2010/main" val="12318342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264943"/>
            <a:ext cx="12216285" cy="593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941" y="171556"/>
            <a:ext cx="2319533" cy="6400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31" y="0"/>
            <a:ext cx="6644654" cy="1441707"/>
          </a:xfrm>
          <a:prstGeom prst="rect">
            <a:avLst/>
          </a:prstGeom>
        </p:spPr>
      </p:pic>
      <p:sp>
        <p:nvSpPr>
          <p:cNvPr id="7" name="Title 6"/>
          <p:cNvSpPr>
            <a:spLocks noGrp="1"/>
          </p:cNvSpPr>
          <p:nvPr>
            <p:ph type="ctrTitle"/>
          </p:nvPr>
        </p:nvSpPr>
        <p:spPr>
          <a:xfrm>
            <a:off x="333631" y="181232"/>
            <a:ext cx="6330780" cy="642551"/>
          </a:xfrm>
        </p:spPr>
        <p:txBody>
          <a:bodyPr>
            <a:normAutofit/>
          </a:bodyPr>
          <a:lstStyle/>
          <a:p>
            <a:pPr algn="l"/>
            <a:r>
              <a:rPr lang="ru-RU" sz="2000" dirty="0" smtClean="0">
                <a:cs typeface="Arial" panose="020B0604020202020204" pitchFamily="34" charset="0"/>
              </a:rPr>
              <a:t>Схема №2	</a:t>
            </a:r>
            <a:endParaRPr lang="ru-RU" sz="2000" dirty="0"/>
          </a:p>
        </p:txBody>
      </p:sp>
      <p:pic>
        <p:nvPicPr>
          <p:cNvPr id="8" name="Picture 5" descr="C:\Users\Kashesandr\Desktop\TrafficTrenderArc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6404" y="3284753"/>
            <a:ext cx="5114925" cy="2190750"/>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rot="9025975">
            <a:off x="3991980" y="2672544"/>
            <a:ext cx="2159569" cy="46805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TextBox 11"/>
          <p:cNvSpPr txBox="1"/>
          <p:nvPr/>
        </p:nvSpPr>
        <p:spPr>
          <a:xfrm>
            <a:off x="6213866" y="2020498"/>
            <a:ext cx="1878848" cy="646331"/>
          </a:xfrm>
          <a:prstGeom prst="rect">
            <a:avLst/>
          </a:prstGeom>
          <a:noFill/>
        </p:spPr>
        <p:txBody>
          <a:bodyPr wrap="none" rtlCol="0">
            <a:spAutoFit/>
          </a:bodyPr>
          <a:lstStyle/>
          <a:p>
            <a:r>
              <a:rPr lang="ru-RU" b="1" dirty="0" smtClean="0">
                <a:solidFill>
                  <a:schemeClr val="accent6"/>
                </a:solidFill>
              </a:rPr>
              <a:t>С этого момента </a:t>
            </a:r>
          </a:p>
          <a:p>
            <a:r>
              <a:rPr lang="ru-RU" b="1" dirty="0" smtClean="0">
                <a:solidFill>
                  <a:schemeClr val="accent6"/>
                </a:solidFill>
              </a:rPr>
              <a:t>поподробнее</a:t>
            </a:r>
            <a:endParaRPr lang="en-US" b="1" dirty="0">
              <a:solidFill>
                <a:schemeClr val="accent6"/>
              </a:solidFill>
            </a:endParaRPr>
          </a:p>
        </p:txBody>
      </p:sp>
    </p:spTree>
    <p:extLst>
      <p:ext uri="{BB962C8B-B14F-4D97-AF65-F5344CB8AC3E}">
        <p14:creationId xmlns:p14="http://schemas.microsoft.com/office/powerpoint/2010/main" val="40448689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Yahoo!&#10;Launched in 1994 (screenshot from 19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800" y="105194"/>
            <a:ext cx="8629655" cy="6591251"/>
          </a:xfrm>
          <a:prstGeom prst="rect">
            <a:avLst/>
          </a:prstGeom>
          <a:noFill/>
          <a:extLst>
            <a:ext uri="{909E8E84-426E-40DD-AFC4-6F175D3DCCD1}">
              <a14:hiddenFill xmlns:a14="http://schemas.microsoft.com/office/drawing/2010/main">
                <a:solidFill>
                  <a:srgbClr val="FFFFFF"/>
                </a:solidFill>
              </a14:hiddenFill>
            </a:ext>
          </a:extLst>
        </p:spPr>
      </p:pic>
      <p:sp>
        <p:nvSpPr>
          <p:cNvPr id="5" name="Заголовок 1"/>
          <p:cNvSpPr>
            <a:spLocks noGrp="1"/>
          </p:cNvSpPr>
          <p:nvPr>
            <p:ph type="title"/>
          </p:nvPr>
        </p:nvSpPr>
        <p:spPr>
          <a:xfrm>
            <a:off x="9148044" y="1451405"/>
            <a:ext cx="2447841" cy="3898831"/>
          </a:xfrm>
        </p:spPr>
        <p:txBody>
          <a:bodyPr>
            <a:normAutofit/>
          </a:bodyPr>
          <a:lstStyle/>
          <a:p>
            <a:r>
              <a:rPr lang="ru-RU" b="1" dirty="0" smtClean="0">
                <a:cs typeface="Arial" panose="020B0604020202020204" pitchFamily="34" charset="0"/>
              </a:rPr>
              <a:t>Шёл...</a:t>
            </a:r>
            <a:br>
              <a:rPr lang="ru-RU" b="1" dirty="0" smtClean="0">
                <a:cs typeface="Arial" panose="020B0604020202020204" pitchFamily="34" charset="0"/>
              </a:rPr>
            </a:br>
            <a:r>
              <a:rPr lang="ru-RU" b="1" dirty="0" smtClean="0">
                <a:cs typeface="Arial" panose="020B0604020202020204" pitchFamily="34" charset="0"/>
              </a:rPr>
              <a:t/>
            </a:r>
            <a:br>
              <a:rPr lang="ru-RU" b="1" dirty="0" smtClean="0">
                <a:cs typeface="Arial" panose="020B0604020202020204" pitchFamily="34" charset="0"/>
              </a:rPr>
            </a:br>
            <a:r>
              <a:rPr lang="ru-RU" b="1" dirty="0" smtClean="0">
                <a:cs typeface="Arial" panose="020B0604020202020204" pitchFamily="34" charset="0"/>
              </a:rPr>
              <a:t>1996...</a:t>
            </a:r>
            <a:br>
              <a:rPr lang="ru-RU" b="1" dirty="0" smtClean="0">
                <a:cs typeface="Arial" panose="020B0604020202020204" pitchFamily="34" charset="0"/>
              </a:rPr>
            </a:br>
            <a:r>
              <a:rPr lang="ru-RU" b="1" dirty="0" smtClean="0">
                <a:cs typeface="Arial" panose="020B0604020202020204" pitchFamily="34" charset="0"/>
              </a:rPr>
              <a:t/>
            </a:r>
            <a:br>
              <a:rPr lang="ru-RU" b="1" dirty="0" smtClean="0">
                <a:cs typeface="Arial" panose="020B0604020202020204" pitchFamily="34" charset="0"/>
              </a:rPr>
            </a:br>
            <a:r>
              <a:rPr lang="ru-RU" b="1" dirty="0" smtClean="0">
                <a:cs typeface="Arial" panose="020B0604020202020204" pitchFamily="34" charset="0"/>
              </a:rPr>
              <a:t>Год...</a:t>
            </a:r>
            <a:endParaRPr lang="ru-RU" b="1" dirty="0">
              <a:cs typeface="Arial" panose="020B0604020202020204" pitchFamily="34" charset="0"/>
            </a:endParaRPr>
          </a:p>
        </p:txBody>
      </p:sp>
    </p:spTree>
    <p:extLst>
      <p:ext uri="{BB962C8B-B14F-4D97-AF65-F5344CB8AC3E}">
        <p14:creationId xmlns:p14="http://schemas.microsoft.com/office/powerpoint/2010/main" val="23523903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title"/>
          </p:nvPr>
        </p:nvSpPr>
        <p:spPr>
          <a:xfrm>
            <a:off x="9744159" y="1483772"/>
            <a:ext cx="2447841" cy="3898831"/>
          </a:xfrm>
        </p:spPr>
        <p:txBody>
          <a:bodyPr>
            <a:normAutofit/>
          </a:bodyPr>
          <a:lstStyle/>
          <a:p>
            <a:r>
              <a:rPr lang="ru-RU" b="1" dirty="0" smtClean="0">
                <a:cs typeface="Arial" panose="020B0604020202020204" pitchFamily="34" charset="0"/>
              </a:rPr>
              <a:t>Шёл...</a:t>
            </a:r>
            <a:br>
              <a:rPr lang="ru-RU" b="1" dirty="0" smtClean="0">
                <a:cs typeface="Arial" panose="020B0604020202020204" pitchFamily="34" charset="0"/>
              </a:rPr>
            </a:br>
            <a:r>
              <a:rPr lang="ru-RU" b="1" dirty="0" smtClean="0">
                <a:cs typeface="Arial" panose="020B0604020202020204" pitchFamily="34" charset="0"/>
              </a:rPr>
              <a:t/>
            </a:r>
            <a:br>
              <a:rPr lang="ru-RU" b="1" dirty="0" smtClean="0">
                <a:cs typeface="Arial" panose="020B0604020202020204" pitchFamily="34" charset="0"/>
              </a:rPr>
            </a:br>
            <a:r>
              <a:rPr lang="ru-RU" b="1" dirty="0" smtClean="0">
                <a:cs typeface="Arial" panose="020B0604020202020204" pitchFamily="34" charset="0"/>
              </a:rPr>
              <a:t>2015...</a:t>
            </a:r>
            <a:br>
              <a:rPr lang="ru-RU" b="1" dirty="0" smtClean="0">
                <a:cs typeface="Arial" panose="020B0604020202020204" pitchFamily="34" charset="0"/>
              </a:rPr>
            </a:br>
            <a:r>
              <a:rPr lang="ru-RU" b="1" dirty="0" smtClean="0">
                <a:cs typeface="Arial" panose="020B0604020202020204" pitchFamily="34" charset="0"/>
              </a:rPr>
              <a:t/>
            </a:r>
            <a:br>
              <a:rPr lang="ru-RU" b="1" dirty="0" smtClean="0">
                <a:cs typeface="Arial" panose="020B0604020202020204" pitchFamily="34" charset="0"/>
              </a:rPr>
            </a:br>
            <a:r>
              <a:rPr lang="ru-RU" b="1" dirty="0" smtClean="0">
                <a:cs typeface="Arial" panose="020B0604020202020204" pitchFamily="34" charset="0"/>
              </a:rPr>
              <a:t>Год...</a:t>
            </a:r>
            <a:endParaRPr lang="ru-RU" b="1" dirty="0">
              <a:cs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348" y="757618"/>
            <a:ext cx="8783432" cy="5351138"/>
          </a:xfrm>
          <a:prstGeom prst="rect">
            <a:avLst/>
          </a:prstGeom>
        </p:spPr>
      </p:pic>
    </p:spTree>
    <p:extLst>
      <p:ext uri="{BB962C8B-B14F-4D97-AF65-F5344CB8AC3E}">
        <p14:creationId xmlns:p14="http://schemas.microsoft.com/office/powerpoint/2010/main" val="32469538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evolutionoftheweb.com</a:t>
            </a:r>
            <a:endParaRPr lang="ru-RU"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9062" y="2079654"/>
            <a:ext cx="11993876" cy="3843280"/>
          </a:xfrm>
          <a:prstGeom prst="rect">
            <a:avLst/>
          </a:prstGeom>
        </p:spPr>
      </p:pic>
    </p:spTree>
    <p:extLst>
      <p:ext uri="{BB962C8B-B14F-4D97-AF65-F5344CB8AC3E}">
        <p14:creationId xmlns:p14="http://schemas.microsoft.com/office/powerpoint/2010/main" val="22223577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hlinkClick r:id="rId2"/>
              </a:rPr>
              <a:t>evolutionoftheweb.com</a:t>
            </a:r>
            <a:endParaRPr lang="ru-RU" dirty="0"/>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57701" b="17978"/>
          <a:stretch/>
        </p:blipFill>
        <p:spPr>
          <a:xfrm>
            <a:off x="1510513" y="1046860"/>
            <a:ext cx="9170974" cy="5698474"/>
          </a:xfrm>
          <a:prstGeom prst="rect">
            <a:avLst/>
          </a:prstGeom>
        </p:spPr>
      </p:pic>
    </p:spTree>
    <p:extLst>
      <p:ext uri="{BB962C8B-B14F-4D97-AF65-F5344CB8AC3E}">
        <p14:creationId xmlns:p14="http://schemas.microsoft.com/office/powerpoint/2010/main" val="30160928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TotalTime>
  <Words>1404</Words>
  <Application>Microsoft Office PowerPoint</Application>
  <PresentationFormat>Custom</PresentationFormat>
  <Paragraphs>353</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Кто я</vt:lpstr>
      <vt:lpstr>О чём расскажу, цель</vt:lpstr>
      <vt:lpstr>Схема №1 </vt:lpstr>
      <vt:lpstr>Схема №2 </vt:lpstr>
      <vt:lpstr>Шёл...  1996...  Год...</vt:lpstr>
      <vt:lpstr>Шёл...  2015...  Год...</vt:lpstr>
      <vt:lpstr>evolutionoftheweb.com</vt:lpstr>
      <vt:lpstr>evolutionoftheweb.com</vt:lpstr>
      <vt:lpstr>evolutionoftheweb.com</vt:lpstr>
      <vt:lpstr>evolutionoftheweb.com</vt:lpstr>
      <vt:lpstr>Много умных слов </vt:lpstr>
      <vt:lpstr>Мало умных слов </vt:lpstr>
      <vt:lpstr>Три умных слова</vt:lpstr>
      <vt:lpstr>Всё было бы не так интересно без JavaScript</vt:lpstr>
      <vt:lpstr>“hello world” на JavaScript</vt:lpstr>
      <vt:lpstr>Пример</vt:lpstr>
      <vt:lpstr>Пример – html</vt:lpstr>
      <vt:lpstr>Пример – чистый JavaScript</vt:lpstr>
      <vt:lpstr>Пример – jQuery</vt:lpstr>
      <vt:lpstr>Пример – jQuery UI</vt:lpstr>
      <vt:lpstr>Пример</vt:lpstr>
      <vt:lpstr>Атоматизация</vt:lpstr>
      <vt:lpstr>PowerPoint Presentation</vt:lpstr>
      <vt:lpstr>Статистика скачивания</vt:lpstr>
      <vt:lpstr>Они очень похожи</vt:lpstr>
      <vt:lpstr>И сразу пример</vt:lpstr>
      <vt:lpstr>И сразу пример</vt:lpstr>
      <vt:lpstr>package.json</vt:lpstr>
      <vt:lpstr>Gruntfile.js</vt:lpstr>
      <vt:lpstr>Gulpfile.js</vt:lpstr>
      <vt:lpstr>Запуск</vt:lpstr>
      <vt:lpstr>Запуск</vt:lpstr>
      <vt:lpstr>))</vt:lpstr>
      <vt:lpstr>Два украденных слайда далее</vt:lpstr>
      <vt:lpstr>Вместо заключения</vt:lpstr>
      <vt:lpstr>Вместо заключения</vt:lpstr>
      <vt:lpstr>Вместо заключения</vt:lpstr>
      <vt:lpstr>Вместо заключения</vt:lpstr>
      <vt:lpstr>Вместо заключения</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 текст</dc:title>
  <dc:creator>Ekaterina Shapar</dc:creator>
  <cp:lastModifiedBy>Kashesandr</cp:lastModifiedBy>
  <cp:revision>42</cp:revision>
  <dcterms:created xsi:type="dcterms:W3CDTF">2015-03-16T15:56:50Z</dcterms:created>
  <dcterms:modified xsi:type="dcterms:W3CDTF">2015-03-21T10:55:26Z</dcterms:modified>
</cp:coreProperties>
</file>